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05" r:id="rId2"/>
    <p:sldId id="274" r:id="rId3"/>
    <p:sldId id="290" r:id="rId4"/>
    <p:sldId id="270" r:id="rId5"/>
    <p:sldId id="296" r:id="rId6"/>
    <p:sldId id="308" r:id="rId7"/>
    <p:sldId id="267" r:id="rId8"/>
    <p:sldId id="272" r:id="rId9"/>
    <p:sldId id="311" r:id="rId10"/>
    <p:sldId id="313" r:id="rId11"/>
    <p:sldId id="317" r:id="rId12"/>
    <p:sldId id="318" r:id="rId13"/>
    <p:sldId id="294" r:id="rId14"/>
    <p:sldId id="324" r:id="rId15"/>
    <p:sldId id="287" r:id="rId16"/>
    <p:sldId id="288" r:id="rId17"/>
    <p:sldId id="323" r:id="rId18"/>
    <p:sldId id="293" r:id="rId19"/>
    <p:sldId id="321" r:id="rId20"/>
    <p:sldId id="292" r:id="rId21"/>
    <p:sldId id="306" r:id="rId22"/>
    <p:sldId id="291" r:id="rId23"/>
    <p:sldId id="307" r:id="rId24"/>
    <p:sldId id="322" r:id="rId25"/>
    <p:sldId id="309" r:id="rId26"/>
    <p:sldId id="325" r:id="rId27"/>
    <p:sldId id="314" r:id="rId28"/>
    <p:sldId id="315" r:id="rId29"/>
    <p:sldId id="316" r:id="rId30"/>
    <p:sldId id="299" r:id="rId31"/>
    <p:sldId id="297" r:id="rId32"/>
    <p:sldId id="301" r:id="rId33"/>
    <p:sldId id="303" r:id="rId34"/>
    <p:sldId id="304" r:id="rId35"/>
    <p:sldId id="302" r:id="rId36"/>
    <p:sldId id="281" r:id="rId37"/>
    <p:sldId id="282" r:id="rId38"/>
    <p:sldId id="283" r:id="rId39"/>
    <p:sldId id="31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B15353"/>
    <a:srgbClr val="1C4B62"/>
    <a:srgbClr val="1539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54" autoAdjust="0"/>
    <p:restoredTop sz="94717" autoAdjust="0"/>
  </p:normalViewPr>
  <p:slideViewPr>
    <p:cSldViewPr snapToGrid="0">
      <p:cViewPr varScale="1">
        <p:scale>
          <a:sx n="82" d="100"/>
          <a:sy n="82" d="100"/>
        </p:scale>
        <p:origin x="68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0F4FE-508E-4CAE-A55A-15F95B604592}" type="doc">
      <dgm:prSet loTypeId="urn:microsoft.com/office/officeart/2005/8/layout/cycle2" loCatId="cycle" qsTypeId="urn:microsoft.com/office/officeart/2005/8/quickstyle/3d2#2" qsCatId="3D" csTypeId="urn:microsoft.com/office/officeart/2005/8/colors/colorful2" csCatId="colorful" phldr="1"/>
      <dgm:spPr/>
      <dgm:t>
        <a:bodyPr/>
        <a:lstStyle/>
        <a:p>
          <a:endParaRPr lang="en-US"/>
        </a:p>
      </dgm:t>
    </dgm:pt>
    <dgm:pt modelId="{F6215624-5451-4C57-AFB0-EA31BA94065C}">
      <dgm:prSet custT="1"/>
      <dgm:spPr/>
      <dgm:t>
        <a:bodyPr/>
        <a:lstStyle/>
        <a:p>
          <a:r>
            <a:rPr lang="en-GB" sz="1100" dirty="0"/>
            <a:t>Physical Security Information System</a:t>
          </a:r>
          <a:endParaRPr lang="en-US" sz="1100" dirty="0"/>
        </a:p>
      </dgm:t>
    </dgm:pt>
    <dgm:pt modelId="{F142ABC4-415C-463E-8758-6AF921DD078F}" type="parTrans" cxnId="{75645F6C-C0B7-4C3A-8E68-DC7877686CD6}">
      <dgm:prSet/>
      <dgm:spPr/>
      <dgm:t>
        <a:bodyPr/>
        <a:lstStyle/>
        <a:p>
          <a:endParaRPr lang="en-US"/>
        </a:p>
      </dgm:t>
    </dgm:pt>
    <dgm:pt modelId="{467AC701-7F20-4FBF-9A91-903AD9B9E23B}" type="sibTrans" cxnId="{75645F6C-C0B7-4C3A-8E68-DC7877686CD6}">
      <dgm:prSet/>
      <dgm:spPr/>
      <dgm:t>
        <a:bodyPr/>
        <a:lstStyle/>
        <a:p>
          <a:endParaRPr lang="en-US"/>
        </a:p>
      </dgm:t>
    </dgm:pt>
    <dgm:pt modelId="{4F606E6B-B332-418C-B2A7-748AD3FBA486}">
      <dgm:prSet custT="1"/>
      <dgm:spPr/>
      <dgm:t>
        <a:bodyPr/>
        <a:lstStyle/>
        <a:p>
          <a:r>
            <a:rPr lang="en-GB" sz="1600">
              <a:latin typeface="+mj-lt"/>
            </a:rPr>
            <a:t>Fire Fighting &amp; Fire Alarm</a:t>
          </a:r>
          <a:endParaRPr lang="en-US" sz="1600" dirty="0">
            <a:latin typeface="+mj-lt"/>
          </a:endParaRPr>
        </a:p>
      </dgm:t>
    </dgm:pt>
    <dgm:pt modelId="{EB38F9CD-D7C7-4721-86A1-DB0B0171319E}" type="parTrans" cxnId="{EE7E1AD1-CE8E-4589-820E-94F87FC01F72}">
      <dgm:prSet/>
      <dgm:spPr/>
      <dgm:t>
        <a:bodyPr/>
        <a:lstStyle/>
        <a:p>
          <a:endParaRPr lang="en-US"/>
        </a:p>
      </dgm:t>
    </dgm:pt>
    <dgm:pt modelId="{0C6590DF-889A-49D6-AA0A-EE088CE2433B}" type="sibTrans" cxnId="{EE7E1AD1-CE8E-4589-820E-94F87FC01F72}">
      <dgm:prSet/>
      <dgm:spPr/>
      <dgm:t>
        <a:bodyPr/>
        <a:lstStyle/>
        <a:p>
          <a:endParaRPr lang="en-US"/>
        </a:p>
      </dgm:t>
    </dgm:pt>
    <dgm:pt modelId="{2FA366E4-B265-4077-8054-B31809AB1DC8}">
      <dgm:prSet/>
      <dgm:spPr/>
      <dgm:t>
        <a:bodyPr/>
        <a:lstStyle/>
        <a:p>
          <a:r>
            <a:rPr lang="en-GB"/>
            <a:t>MEP</a:t>
          </a:r>
          <a:endParaRPr lang="en-US"/>
        </a:p>
      </dgm:t>
    </dgm:pt>
    <dgm:pt modelId="{542CE86E-F42F-4B61-B2D6-C6C98D31091A}" type="parTrans" cxnId="{C966CB35-BB2A-4317-8EF4-5AAB882054DE}">
      <dgm:prSet/>
      <dgm:spPr/>
      <dgm:t>
        <a:bodyPr/>
        <a:lstStyle/>
        <a:p>
          <a:endParaRPr lang="en-US"/>
        </a:p>
      </dgm:t>
    </dgm:pt>
    <dgm:pt modelId="{4C16FC4C-C394-4E43-A1EF-551CFB1B6AF0}" type="sibTrans" cxnId="{C966CB35-BB2A-4317-8EF4-5AAB882054DE}">
      <dgm:prSet/>
      <dgm:spPr/>
      <dgm:t>
        <a:bodyPr/>
        <a:lstStyle/>
        <a:p>
          <a:endParaRPr lang="en-US"/>
        </a:p>
      </dgm:t>
    </dgm:pt>
    <dgm:pt modelId="{6228E5BD-DF9B-4595-894D-F1579CB3C2C1}">
      <dgm:prSet/>
      <dgm:spPr/>
      <dgm:t>
        <a:bodyPr/>
        <a:lstStyle/>
        <a:p>
          <a:r>
            <a:rPr lang="en-GB"/>
            <a:t>CCTV System</a:t>
          </a:r>
          <a:endParaRPr lang="en-US"/>
        </a:p>
      </dgm:t>
    </dgm:pt>
    <dgm:pt modelId="{38DA2AC3-EF92-4AF4-97F5-0BEF2CF8C544}" type="parTrans" cxnId="{71D05A75-8ED0-4F5B-83F6-4AB8E97EBC0E}">
      <dgm:prSet/>
      <dgm:spPr/>
      <dgm:t>
        <a:bodyPr/>
        <a:lstStyle/>
        <a:p>
          <a:endParaRPr lang="en-US"/>
        </a:p>
      </dgm:t>
    </dgm:pt>
    <dgm:pt modelId="{C6CFDCA5-74AE-4F9B-875F-1887B911967C}" type="sibTrans" cxnId="{71D05A75-8ED0-4F5B-83F6-4AB8E97EBC0E}">
      <dgm:prSet/>
      <dgm:spPr/>
      <dgm:t>
        <a:bodyPr/>
        <a:lstStyle/>
        <a:p>
          <a:endParaRPr lang="en-US"/>
        </a:p>
      </dgm:t>
    </dgm:pt>
    <dgm:pt modelId="{5DD8718E-6FAD-4FEE-B76D-CCFE8EB64B10}">
      <dgm:prSet/>
      <dgm:spPr/>
      <dgm:t>
        <a:bodyPr/>
        <a:lstStyle/>
        <a:p>
          <a:r>
            <a:rPr lang="en-GB" dirty="0"/>
            <a:t>Public address System</a:t>
          </a:r>
          <a:endParaRPr lang="en-US" dirty="0"/>
        </a:p>
      </dgm:t>
    </dgm:pt>
    <dgm:pt modelId="{184C2444-FF17-4262-BC94-01F6E1D9EE95}" type="parTrans" cxnId="{5356E573-80B6-4DF5-BE38-E6E263F36F10}">
      <dgm:prSet/>
      <dgm:spPr/>
      <dgm:t>
        <a:bodyPr/>
        <a:lstStyle/>
        <a:p>
          <a:endParaRPr lang="en-US"/>
        </a:p>
      </dgm:t>
    </dgm:pt>
    <dgm:pt modelId="{201376FE-342C-4485-B1BC-E7B8FA1ECED2}" type="sibTrans" cxnId="{5356E573-80B6-4DF5-BE38-E6E263F36F10}">
      <dgm:prSet/>
      <dgm:spPr/>
      <dgm:t>
        <a:bodyPr/>
        <a:lstStyle/>
        <a:p>
          <a:endParaRPr lang="en-US"/>
        </a:p>
      </dgm:t>
    </dgm:pt>
    <dgm:pt modelId="{6B4AE4D7-C342-4C33-BAC6-B75F61314A6B}">
      <dgm:prSet/>
      <dgm:spPr/>
      <dgm:t>
        <a:bodyPr/>
        <a:lstStyle/>
        <a:p>
          <a:r>
            <a:rPr lang="en-GB"/>
            <a:t>Physical Security System</a:t>
          </a:r>
          <a:endParaRPr lang="en-US"/>
        </a:p>
      </dgm:t>
    </dgm:pt>
    <dgm:pt modelId="{4DD67054-EA8A-4CBD-A52D-2B7DE54725FF}" type="parTrans" cxnId="{F1EC8EB5-6198-4847-918E-631F85E1E623}">
      <dgm:prSet/>
      <dgm:spPr/>
      <dgm:t>
        <a:bodyPr/>
        <a:lstStyle/>
        <a:p>
          <a:endParaRPr lang="en-US"/>
        </a:p>
      </dgm:t>
    </dgm:pt>
    <dgm:pt modelId="{07A34111-3DE8-46CB-809C-0FE45040F4DA}" type="sibTrans" cxnId="{F1EC8EB5-6198-4847-918E-631F85E1E623}">
      <dgm:prSet/>
      <dgm:spPr/>
      <dgm:t>
        <a:bodyPr/>
        <a:lstStyle/>
        <a:p>
          <a:endParaRPr lang="en-US"/>
        </a:p>
      </dgm:t>
    </dgm:pt>
    <dgm:pt modelId="{E776BA90-27FC-4CBA-808A-6709AD8658B3}">
      <dgm:prSet/>
      <dgm:spPr/>
      <dgm:t>
        <a:bodyPr/>
        <a:lstStyle/>
        <a:p>
          <a:r>
            <a:rPr lang="en-GB"/>
            <a:t>Car Parking System</a:t>
          </a:r>
          <a:endParaRPr lang="en-US"/>
        </a:p>
      </dgm:t>
    </dgm:pt>
    <dgm:pt modelId="{941ABD50-E6DC-4D19-B39B-EADB4C5AECCC}" type="parTrans" cxnId="{34E1D5A2-3470-4D20-8C61-B0F1DD75DD1E}">
      <dgm:prSet/>
      <dgm:spPr/>
      <dgm:t>
        <a:bodyPr/>
        <a:lstStyle/>
        <a:p>
          <a:endParaRPr lang="en-US"/>
        </a:p>
      </dgm:t>
    </dgm:pt>
    <dgm:pt modelId="{3D5FB0BA-88FA-4FCC-BF5D-6CECB2FC7959}" type="sibTrans" cxnId="{34E1D5A2-3470-4D20-8C61-B0F1DD75DD1E}">
      <dgm:prSet/>
      <dgm:spPr/>
      <dgm:t>
        <a:bodyPr/>
        <a:lstStyle/>
        <a:p>
          <a:endParaRPr lang="en-US"/>
        </a:p>
      </dgm:t>
    </dgm:pt>
    <dgm:pt modelId="{5999C693-ACE6-48AF-97B7-595616B53BDC}">
      <dgm:prSet/>
      <dgm:spPr/>
      <dgm:t>
        <a:bodyPr/>
        <a:lstStyle/>
        <a:p>
          <a:r>
            <a:rPr lang="en-GB"/>
            <a:t>Lighting System</a:t>
          </a:r>
          <a:endParaRPr lang="en-US"/>
        </a:p>
      </dgm:t>
    </dgm:pt>
    <dgm:pt modelId="{81A367F0-CD34-43E6-9A13-3D07B362B109}" type="parTrans" cxnId="{A0A8E088-A50A-4AED-A102-691F40DE10E0}">
      <dgm:prSet/>
      <dgm:spPr/>
      <dgm:t>
        <a:bodyPr/>
        <a:lstStyle/>
        <a:p>
          <a:endParaRPr lang="en-US"/>
        </a:p>
      </dgm:t>
    </dgm:pt>
    <dgm:pt modelId="{9F3754CE-07D6-4171-9458-27E66D278DED}" type="sibTrans" cxnId="{A0A8E088-A50A-4AED-A102-691F40DE10E0}">
      <dgm:prSet/>
      <dgm:spPr/>
      <dgm:t>
        <a:bodyPr/>
        <a:lstStyle/>
        <a:p>
          <a:endParaRPr lang="en-US"/>
        </a:p>
      </dgm:t>
    </dgm:pt>
    <dgm:pt modelId="{6309FB19-766D-46F1-8F9A-17F709284C61}">
      <dgm:prSet custT="1"/>
      <dgm:spPr/>
      <dgm:t>
        <a:bodyPr/>
        <a:lstStyle/>
        <a:p>
          <a:r>
            <a:rPr lang="en-GB" sz="1600" dirty="0"/>
            <a:t>Central Battery</a:t>
          </a:r>
          <a:endParaRPr lang="en-US" sz="1600" dirty="0"/>
        </a:p>
      </dgm:t>
    </dgm:pt>
    <dgm:pt modelId="{72CF54E5-43B9-4A53-89AE-9882AE2C898B}" type="parTrans" cxnId="{CAE8DF70-D41F-418A-BD0E-6F5E94EC0A41}">
      <dgm:prSet/>
      <dgm:spPr/>
      <dgm:t>
        <a:bodyPr/>
        <a:lstStyle/>
        <a:p>
          <a:endParaRPr lang="en-US"/>
        </a:p>
      </dgm:t>
    </dgm:pt>
    <dgm:pt modelId="{F0907BD8-944A-45C5-AE51-FA1AFD059826}" type="sibTrans" cxnId="{CAE8DF70-D41F-418A-BD0E-6F5E94EC0A41}">
      <dgm:prSet/>
      <dgm:spPr/>
      <dgm:t>
        <a:bodyPr/>
        <a:lstStyle/>
        <a:p>
          <a:endParaRPr lang="en-US"/>
        </a:p>
      </dgm:t>
    </dgm:pt>
    <dgm:pt modelId="{0EFE7374-01B0-4BFC-879B-C8382336C6C1}">
      <dgm:prSet custT="1"/>
      <dgm:spPr/>
      <dgm:t>
        <a:bodyPr/>
        <a:lstStyle/>
        <a:p>
          <a:r>
            <a:rPr lang="en-GB" sz="1600" dirty="0"/>
            <a:t>Access Control System</a:t>
          </a:r>
          <a:endParaRPr lang="en-US" sz="1600" dirty="0"/>
        </a:p>
      </dgm:t>
    </dgm:pt>
    <dgm:pt modelId="{EE744B9F-47EA-49C7-AB7C-8231579003F3}" type="parTrans" cxnId="{C4ED09B1-2D86-4C27-9B10-218D90552E69}">
      <dgm:prSet/>
      <dgm:spPr/>
      <dgm:t>
        <a:bodyPr/>
        <a:lstStyle/>
        <a:p>
          <a:endParaRPr lang="en-US"/>
        </a:p>
      </dgm:t>
    </dgm:pt>
    <dgm:pt modelId="{84B12B56-8DA3-4DA4-89B7-7133E7C52869}" type="sibTrans" cxnId="{C4ED09B1-2D86-4C27-9B10-218D90552E69}">
      <dgm:prSet/>
      <dgm:spPr/>
      <dgm:t>
        <a:bodyPr/>
        <a:lstStyle/>
        <a:p>
          <a:endParaRPr lang="en-US"/>
        </a:p>
      </dgm:t>
    </dgm:pt>
    <dgm:pt modelId="{1E4119D8-74D6-4067-B2B7-E2931113CF2B}" type="pres">
      <dgm:prSet presAssocID="{ED40F4FE-508E-4CAE-A55A-15F95B604592}" presName="cycle" presStyleCnt="0">
        <dgm:presLayoutVars>
          <dgm:dir/>
          <dgm:resizeHandles val="exact"/>
        </dgm:presLayoutVars>
      </dgm:prSet>
      <dgm:spPr/>
    </dgm:pt>
    <dgm:pt modelId="{B6B6BF42-4435-4C19-B3A2-F604F1B83E0A}" type="pres">
      <dgm:prSet presAssocID="{F6215624-5451-4C57-AFB0-EA31BA94065C}" presName="node" presStyleLbl="node1" presStyleIdx="0" presStyleCnt="10">
        <dgm:presLayoutVars>
          <dgm:bulletEnabled val="1"/>
        </dgm:presLayoutVars>
      </dgm:prSet>
      <dgm:spPr/>
    </dgm:pt>
    <dgm:pt modelId="{A274B4D9-3955-4FE4-BF1B-ED2C190A20B4}" type="pres">
      <dgm:prSet presAssocID="{467AC701-7F20-4FBF-9A91-903AD9B9E23B}" presName="sibTrans" presStyleLbl="sibTrans2D1" presStyleIdx="0" presStyleCnt="10"/>
      <dgm:spPr/>
    </dgm:pt>
    <dgm:pt modelId="{2D19673C-9C35-482A-8F79-069583A920C9}" type="pres">
      <dgm:prSet presAssocID="{467AC701-7F20-4FBF-9A91-903AD9B9E23B}" presName="connectorText" presStyleLbl="sibTrans2D1" presStyleIdx="0" presStyleCnt="10"/>
      <dgm:spPr/>
    </dgm:pt>
    <dgm:pt modelId="{66FC8700-5BB3-43AC-A6E5-E26127A01A1A}" type="pres">
      <dgm:prSet presAssocID="{4F606E6B-B332-418C-B2A7-748AD3FBA486}" presName="node" presStyleLbl="node1" presStyleIdx="1" presStyleCnt="10">
        <dgm:presLayoutVars>
          <dgm:bulletEnabled val="1"/>
        </dgm:presLayoutVars>
      </dgm:prSet>
      <dgm:spPr/>
    </dgm:pt>
    <dgm:pt modelId="{01591C34-EF8A-4BB4-8DCD-6D5191B8A187}" type="pres">
      <dgm:prSet presAssocID="{0C6590DF-889A-49D6-AA0A-EE088CE2433B}" presName="sibTrans" presStyleLbl="sibTrans2D1" presStyleIdx="1" presStyleCnt="10"/>
      <dgm:spPr/>
    </dgm:pt>
    <dgm:pt modelId="{C9AA5E8D-35DF-4D23-827A-224F13EDDECB}" type="pres">
      <dgm:prSet presAssocID="{0C6590DF-889A-49D6-AA0A-EE088CE2433B}" presName="connectorText" presStyleLbl="sibTrans2D1" presStyleIdx="1" presStyleCnt="10"/>
      <dgm:spPr/>
    </dgm:pt>
    <dgm:pt modelId="{A7C1173C-B510-45E7-A0D4-A738503DB49A}" type="pres">
      <dgm:prSet presAssocID="{2FA366E4-B265-4077-8054-B31809AB1DC8}" presName="node" presStyleLbl="node1" presStyleIdx="2" presStyleCnt="10" custRadScaleRad="98916" custRadScaleInc="-1134">
        <dgm:presLayoutVars>
          <dgm:bulletEnabled val="1"/>
        </dgm:presLayoutVars>
      </dgm:prSet>
      <dgm:spPr/>
    </dgm:pt>
    <dgm:pt modelId="{AE29EB94-4658-456C-A4D0-830B4F1196D6}" type="pres">
      <dgm:prSet presAssocID="{4C16FC4C-C394-4E43-A1EF-551CFB1B6AF0}" presName="sibTrans" presStyleLbl="sibTrans2D1" presStyleIdx="2" presStyleCnt="10"/>
      <dgm:spPr/>
    </dgm:pt>
    <dgm:pt modelId="{C49A1BC0-E34B-406B-9D38-F526795D3C71}" type="pres">
      <dgm:prSet presAssocID="{4C16FC4C-C394-4E43-A1EF-551CFB1B6AF0}" presName="connectorText" presStyleLbl="sibTrans2D1" presStyleIdx="2" presStyleCnt="10"/>
      <dgm:spPr/>
    </dgm:pt>
    <dgm:pt modelId="{1BDAD607-F1BF-41F0-A77E-8A6E455A373B}" type="pres">
      <dgm:prSet presAssocID="{6228E5BD-DF9B-4595-894D-F1579CB3C2C1}" presName="node" presStyleLbl="node1" presStyleIdx="3" presStyleCnt="10">
        <dgm:presLayoutVars>
          <dgm:bulletEnabled val="1"/>
        </dgm:presLayoutVars>
      </dgm:prSet>
      <dgm:spPr/>
    </dgm:pt>
    <dgm:pt modelId="{1CD6AB5D-16EC-456D-ABDB-26DC77796775}" type="pres">
      <dgm:prSet presAssocID="{C6CFDCA5-74AE-4F9B-875F-1887B911967C}" presName="sibTrans" presStyleLbl="sibTrans2D1" presStyleIdx="3" presStyleCnt="10"/>
      <dgm:spPr/>
    </dgm:pt>
    <dgm:pt modelId="{92752804-5C25-4F8A-B9E0-CE8FB6B8A0A7}" type="pres">
      <dgm:prSet presAssocID="{C6CFDCA5-74AE-4F9B-875F-1887B911967C}" presName="connectorText" presStyleLbl="sibTrans2D1" presStyleIdx="3" presStyleCnt="10"/>
      <dgm:spPr/>
    </dgm:pt>
    <dgm:pt modelId="{28C790F2-901C-47D3-BD6B-FCE9770C4B40}" type="pres">
      <dgm:prSet presAssocID="{5DD8718E-6FAD-4FEE-B76D-CCFE8EB64B10}" presName="node" presStyleLbl="node1" presStyleIdx="4" presStyleCnt="10">
        <dgm:presLayoutVars>
          <dgm:bulletEnabled val="1"/>
        </dgm:presLayoutVars>
      </dgm:prSet>
      <dgm:spPr/>
    </dgm:pt>
    <dgm:pt modelId="{6AB725C3-E07C-4EB4-AA14-3FD304947919}" type="pres">
      <dgm:prSet presAssocID="{201376FE-342C-4485-B1BC-E7B8FA1ECED2}" presName="sibTrans" presStyleLbl="sibTrans2D1" presStyleIdx="4" presStyleCnt="10"/>
      <dgm:spPr/>
    </dgm:pt>
    <dgm:pt modelId="{55B45A19-7859-4B64-97DE-F9C493A6CC4D}" type="pres">
      <dgm:prSet presAssocID="{201376FE-342C-4485-B1BC-E7B8FA1ECED2}" presName="connectorText" presStyleLbl="sibTrans2D1" presStyleIdx="4" presStyleCnt="10"/>
      <dgm:spPr/>
    </dgm:pt>
    <dgm:pt modelId="{31765434-59BB-42C5-BA6C-C27A28DABFF5}" type="pres">
      <dgm:prSet presAssocID="{6B4AE4D7-C342-4C33-BAC6-B75F61314A6B}" presName="node" presStyleLbl="node1" presStyleIdx="5" presStyleCnt="10">
        <dgm:presLayoutVars>
          <dgm:bulletEnabled val="1"/>
        </dgm:presLayoutVars>
      </dgm:prSet>
      <dgm:spPr/>
    </dgm:pt>
    <dgm:pt modelId="{395419A5-C963-43F9-B8FF-E318DC7429E9}" type="pres">
      <dgm:prSet presAssocID="{07A34111-3DE8-46CB-809C-0FE45040F4DA}" presName="sibTrans" presStyleLbl="sibTrans2D1" presStyleIdx="5" presStyleCnt="10"/>
      <dgm:spPr/>
    </dgm:pt>
    <dgm:pt modelId="{799E5CBE-6EC5-4381-AA49-002124EB269A}" type="pres">
      <dgm:prSet presAssocID="{07A34111-3DE8-46CB-809C-0FE45040F4DA}" presName="connectorText" presStyleLbl="sibTrans2D1" presStyleIdx="5" presStyleCnt="10"/>
      <dgm:spPr/>
    </dgm:pt>
    <dgm:pt modelId="{BCA13C89-F03C-48BC-81EF-318383F1E6F3}" type="pres">
      <dgm:prSet presAssocID="{E776BA90-27FC-4CBA-808A-6709AD8658B3}" presName="node" presStyleLbl="node1" presStyleIdx="6" presStyleCnt="10">
        <dgm:presLayoutVars>
          <dgm:bulletEnabled val="1"/>
        </dgm:presLayoutVars>
      </dgm:prSet>
      <dgm:spPr/>
    </dgm:pt>
    <dgm:pt modelId="{42691106-7E88-4499-8257-F42D6DA7FAF4}" type="pres">
      <dgm:prSet presAssocID="{3D5FB0BA-88FA-4FCC-BF5D-6CECB2FC7959}" presName="sibTrans" presStyleLbl="sibTrans2D1" presStyleIdx="6" presStyleCnt="10"/>
      <dgm:spPr/>
    </dgm:pt>
    <dgm:pt modelId="{CFF49BD3-A1BC-42F7-854F-22122438DEB3}" type="pres">
      <dgm:prSet presAssocID="{3D5FB0BA-88FA-4FCC-BF5D-6CECB2FC7959}" presName="connectorText" presStyleLbl="sibTrans2D1" presStyleIdx="6" presStyleCnt="10"/>
      <dgm:spPr/>
    </dgm:pt>
    <dgm:pt modelId="{DA2856E7-0380-4EBA-AA21-214F8D769A7C}" type="pres">
      <dgm:prSet presAssocID="{5999C693-ACE6-48AF-97B7-595616B53BDC}" presName="node" presStyleLbl="node1" presStyleIdx="7" presStyleCnt="10">
        <dgm:presLayoutVars>
          <dgm:bulletEnabled val="1"/>
        </dgm:presLayoutVars>
      </dgm:prSet>
      <dgm:spPr/>
    </dgm:pt>
    <dgm:pt modelId="{DDA4A53E-384C-4713-A370-C1DFD09E9A74}" type="pres">
      <dgm:prSet presAssocID="{9F3754CE-07D6-4171-9458-27E66D278DED}" presName="sibTrans" presStyleLbl="sibTrans2D1" presStyleIdx="7" presStyleCnt="10"/>
      <dgm:spPr/>
    </dgm:pt>
    <dgm:pt modelId="{1DE350C1-2981-4E39-BB19-E6853337A6B3}" type="pres">
      <dgm:prSet presAssocID="{9F3754CE-07D6-4171-9458-27E66D278DED}" presName="connectorText" presStyleLbl="sibTrans2D1" presStyleIdx="7" presStyleCnt="10"/>
      <dgm:spPr/>
    </dgm:pt>
    <dgm:pt modelId="{FCEDB7E5-32E6-4D1C-8508-9B64F4423379}" type="pres">
      <dgm:prSet presAssocID="{6309FB19-766D-46F1-8F9A-17F709284C61}" presName="node" presStyleLbl="node1" presStyleIdx="8" presStyleCnt="10">
        <dgm:presLayoutVars>
          <dgm:bulletEnabled val="1"/>
        </dgm:presLayoutVars>
      </dgm:prSet>
      <dgm:spPr/>
    </dgm:pt>
    <dgm:pt modelId="{D837CC72-4043-461C-9856-2E63869CBBFF}" type="pres">
      <dgm:prSet presAssocID="{F0907BD8-944A-45C5-AE51-FA1AFD059826}" presName="sibTrans" presStyleLbl="sibTrans2D1" presStyleIdx="8" presStyleCnt="10"/>
      <dgm:spPr/>
    </dgm:pt>
    <dgm:pt modelId="{A7595503-35EE-4017-9838-BBEC2120030A}" type="pres">
      <dgm:prSet presAssocID="{F0907BD8-944A-45C5-AE51-FA1AFD059826}" presName="connectorText" presStyleLbl="sibTrans2D1" presStyleIdx="8" presStyleCnt="10"/>
      <dgm:spPr/>
    </dgm:pt>
    <dgm:pt modelId="{E1968DA1-2049-4C6A-9406-AB1801113908}" type="pres">
      <dgm:prSet presAssocID="{0EFE7374-01B0-4BFC-879B-C8382336C6C1}" presName="node" presStyleLbl="node1" presStyleIdx="9" presStyleCnt="10">
        <dgm:presLayoutVars>
          <dgm:bulletEnabled val="1"/>
        </dgm:presLayoutVars>
      </dgm:prSet>
      <dgm:spPr/>
    </dgm:pt>
    <dgm:pt modelId="{1963D698-B03F-4191-993D-560FDD93E71F}" type="pres">
      <dgm:prSet presAssocID="{84B12B56-8DA3-4DA4-89B7-7133E7C52869}" presName="sibTrans" presStyleLbl="sibTrans2D1" presStyleIdx="9" presStyleCnt="10"/>
      <dgm:spPr/>
    </dgm:pt>
    <dgm:pt modelId="{0B1B8F69-DB1A-4484-8890-E7A7D28C80AF}" type="pres">
      <dgm:prSet presAssocID="{84B12B56-8DA3-4DA4-89B7-7133E7C52869}" presName="connectorText" presStyleLbl="sibTrans2D1" presStyleIdx="9" presStyleCnt="10"/>
      <dgm:spPr/>
    </dgm:pt>
  </dgm:ptLst>
  <dgm:cxnLst>
    <dgm:cxn modelId="{870BAC02-4F24-4CC2-A04E-2D8A46DF6C4D}" type="presOf" srcId="{4C16FC4C-C394-4E43-A1EF-551CFB1B6AF0}" destId="{C49A1BC0-E34B-406B-9D38-F526795D3C71}" srcOrd="1" destOrd="0" presId="urn:microsoft.com/office/officeart/2005/8/layout/cycle2"/>
    <dgm:cxn modelId="{71F35C06-28C2-422D-9CBC-323CEEB9C3FE}" type="presOf" srcId="{0C6590DF-889A-49D6-AA0A-EE088CE2433B}" destId="{01591C34-EF8A-4BB4-8DCD-6D5191B8A187}" srcOrd="0" destOrd="0" presId="urn:microsoft.com/office/officeart/2005/8/layout/cycle2"/>
    <dgm:cxn modelId="{A5693708-070D-48CF-BEA4-4EC768DE764D}" type="presOf" srcId="{201376FE-342C-4485-B1BC-E7B8FA1ECED2}" destId="{6AB725C3-E07C-4EB4-AA14-3FD304947919}" srcOrd="0" destOrd="0" presId="urn:microsoft.com/office/officeart/2005/8/layout/cycle2"/>
    <dgm:cxn modelId="{AF64000D-A803-4527-B296-8DC22F6D22E7}" type="presOf" srcId="{4C16FC4C-C394-4E43-A1EF-551CFB1B6AF0}" destId="{AE29EB94-4658-456C-A4D0-830B4F1196D6}" srcOrd="0" destOrd="0" presId="urn:microsoft.com/office/officeart/2005/8/layout/cycle2"/>
    <dgm:cxn modelId="{67B3D910-AA47-456D-A057-BEDD132F4052}" type="presOf" srcId="{E776BA90-27FC-4CBA-808A-6709AD8658B3}" destId="{BCA13C89-F03C-48BC-81EF-318383F1E6F3}" srcOrd="0" destOrd="0" presId="urn:microsoft.com/office/officeart/2005/8/layout/cycle2"/>
    <dgm:cxn modelId="{7CC4DC10-73D4-4155-9858-3A47E3A257DF}" type="presOf" srcId="{6B4AE4D7-C342-4C33-BAC6-B75F61314A6B}" destId="{31765434-59BB-42C5-BA6C-C27A28DABFF5}" srcOrd="0" destOrd="0" presId="urn:microsoft.com/office/officeart/2005/8/layout/cycle2"/>
    <dgm:cxn modelId="{FC856311-DCBB-4C11-A6B6-AA6612E4DE7F}" type="presOf" srcId="{0EFE7374-01B0-4BFC-879B-C8382336C6C1}" destId="{E1968DA1-2049-4C6A-9406-AB1801113908}" srcOrd="0" destOrd="0" presId="urn:microsoft.com/office/officeart/2005/8/layout/cycle2"/>
    <dgm:cxn modelId="{FA9C3F14-EAD7-471F-A5BF-C4F8F11D742E}" type="presOf" srcId="{C6CFDCA5-74AE-4F9B-875F-1887B911967C}" destId="{92752804-5C25-4F8A-B9E0-CE8FB6B8A0A7}" srcOrd="1" destOrd="0" presId="urn:microsoft.com/office/officeart/2005/8/layout/cycle2"/>
    <dgm:cxn modelId="{2C213B21-D8B6-45F8-BEA8-0A63D9E64F24}" type="presOf" srcId="{2FA366E4-B265-4077-8054-B31809AB1DC8}" destId="{A7C1173C-B510-45E7-A0D4-A738503DB49A}" srcOrd="0" destOrd="0" presId="urn:microsoft.com/office/officeart/2005/8/layout/cycle2"/>
    <dgm:cxn modelId="{756D7124-5B60-4AC9-99DF-CB8726AD8DA7}" type="presOf" srcId="{84B12B56-8DA3-4DA4-89B7-7133E7C52869}" destId="{1963D698-B03F-4191-993D-560FDD93E71F}" srcOrd="0" destOrd="0" presId="urn:microsoft.com/office/officeart/2005/8/layout/cycle2"/>
    <dgm:cxn modelId="{1EBABE2B-1AC2-4917-85A4-F99DE112CBD1}" type="presOf" srcId="{F6215624-5451-4C57-AFB0-EA31BA94065C}" destId="{B6B6BF42-4435-4C19-B3A2-F604F1B83E0A}" srcOrd="0" destOrd="0" presId="urn:microsoft.com/office/officeart/2005/8/layout/cycle2"/>
    <dgm:cxn modelId="{1F89002C-5833-4DBD-8759-AF0DAD719D74}" type="presOf" srcId="{4F606E6B-B332-418C-B2A7-748AD3FBA486}" destId="{66FC8700-5BB3-43AC-A6E5-E26127A01A1A}" srcOrd="0" destOrd="0" presId="urn:microsoft.com/office/officeart/2005/8/layout/cycle2"/>
    <dgm:cxn modelId="{4E7FC52F-6C55-4D6D-A3FF-D8F4C5BAF6A0}" type="presOf" srcId="{84B12B56-8DA3-4DA4-89B7-7133E7C52869}" destId="{0B1B8F69-DB1A-4484-8890-E7A7D28C80AF}" srcOrd="1" destOrd="0" presId="urn:microsoft.com/office/officeart/2005/8/layout/cycle2"/>
    <dgm:cxn modelId="{C966CB35-BB2A-4317-8EF4-5AAB882054DE}" srcId="{ED40F4FE-508E-4CAE-A55A-15F95B604592}" destId="{2FA366E4-B265-4077-8054-B31809AB1DC8}" srcOrd="2" destOrd="0" parTransId="{542CE86E-F42F-4B61-B2D6-C6C98D31091A}" sibTransId="{4C16FC4C-C394-4E43-A1EF-551CFB1B6AF0}"/>
    <dgm:cxn modelId="{1EFD5436-53F4-46FF-9BF6-189F3DAB68FF}" type="presOf" srcId="{467AC701-7F20-4FBF-9A91-903AD9B9E23B}" destId="{2D19673C-9C35-482A-8F79-069583A920C9}" srcOrd="1" destOrd="0" presId="urn:microsoft.com/office/officeart/2005/8/layout/cycle2"/>
    <dgm:cxn modelId="{0C237C3A-2654-4CEA-83B6-F5E599D77E69}" type="presOf" srcId="{5999C693-ACE6-48AF-97B7-595616B53BDC}" destId="{DA2856E7-0380-4EBA-AA21-214F8D769A7C}" srcOrd="0" destOrd="0" presId="urn:microsoft.com/office/officeart/2005/8/layout/cycle2"/>
    <dgm:cxn modelId="{C58C4C67-7F8F-4D25-8B29-ECC42C78F177}" type="presOf" srcId="{3D5FB0BA-88FA-4FCC-BF5D-6CECB2FC7959}" destId="{CFF49BD3-A1BC-42F7-854F-22122438DEB3}" srcOrd="1" destOrd="0" presId="urn:microsoft.com/office/officeart/2005/8/layout/cycle2"/>
    <dgm:cxn modelId="{75645F6C-C0B7-4C3A-8E68-DC7877686CD6}" srcId="{ED40F4FE-508E-4CAE-A55A-15F95B604592}" destId="{F6215624-5451-4C57-AFB0-EA31BA94065C}" srcOrd="0" destOrd="0" parTransId="{F142ABC4-415C-463E-8758-6AF921DD078F}" sibTransId="{467AC701-7F20-4FBF-9A91-903AD9B9E23B}"/>
    <dgm:cxn modelId="{CAE8DF70-D41F-418A-BD0E-6F5E94EC0A41}" srcId="{ED40F4FE-508E-4CAE-A55A-15F95B604592}" destId="{6309FB19-766D-46F1-8F9A-17F709284C61}" srcOrd="8" destOrd="0" parTransId="{72CF54E5-43B9-4A53-89AE-9882AE2C898B}" sibTransId="{F0907BD8-944A-45C5-AE51-FA1AFD059826}"/>
    <dgm:cxn modelId="{5356E573-80B6-4DF5-BE38-E6E263F36F10}" srcId="{ED40F4FE-508E-4CAE-A55A-15F95B604592}" destId="{5DD8718E-6FAD-4FEE-B76D-CCFE8EB64B10}" srcOrd="4" destOrd="0" parTransId="{184C2444-FF17-4262-BC94-01F6E1D9EE95}" sibTransId="{201376FE-342C-4485-B1BC-E7B8FA1ECED2}"/>
    <dgm:cxn modelId="{71D05A75-8ED0-4F5B-83F6-4AB8E97EBC0E}" srcId="{ED40F4FE-508E-4CAE-A55A-15F95B604592}" destId="{6228E5BD-DF9B-4595-894D-F1579CB3C2C1}" srcOrd="3" destOrd="0" parTransId="{38DA2AC3-EF92-4AF4-97F5-0BEF2CF8C544}" sibTransId="{C6CFDCA5-74AE-4F9B-875F-1887B911967C}"/>
    <dgm:cxn modelId="{5B26B458-F357-45BE-A141-AB07D1BEE18C}" type="presOf" srcId="{F0907BD8-944A-45C5-AE51-FA1AFD059826}" destId="{A7595503-35EE-4017-9838-BBEC2120030A}" srcOrd="1" destOrd="0" presId="urn:microsoft.com/office/officeart/2005/8/layout/cycle2"/>
    <dgm:cxn modelId="{A0A8E088-A50A-4AED-A102-691F40DE10E0}" srcId="{ED40F4FE-508E-4CAE-A55A-15F95B604592}" destId="{5999C693-ACE6-48AF-97B7-595616B53BDC}" srcOrd="7" destOrd="0" parTransId="{81A367F0-CD34-43E6-9A13-3D07B362B109}" sibTransId="{9F3754CE-07D6-4171-9458-27E66D278DED}"/>
    <dgm:cxn modelId="{DEF18A8D-5F7B-4BC0-B95E-B3AB87B7879E}" type="presOf" srcId="{F0907BD8-944A-45C5-AE51-FA1AFD059826}" destId="{D837CC72-4043-461C-9856-2E63869CBBFF}" srcOrd="0" destOrd="0" presId="urn:microsoft.com/office/officeart/2005/8/layout/cycle2"/>
    <dgm:cxn modelId="{2D0ED691-E0DE-4095-B542-908A557E4709}" type="presOf" srcId="{07A34111-3DE8-46CB-809C-0FE45040F4DA}" destId="{395419A5-C963-43F9-B8FF-E318DC7429E9}" srcOrd="0" destOrd="0" presId="urn:microsoft.com/office/officeart/2005/8/layout/cycle2"/>
    <dgm:cxn modelId="{FBF36CA0-2EBD-4AB2-83F4-1AEBEE5178FF}" type="presOf" srcId="{ED40F4FE-508E-4CAE-A55A-15F95B604592}" destId="{1E4119D8-74D6-4067-B2B7-E2931113CF2B}" srcOrd="0" destOrd="0" presId="urn:microsoft.com/office/officeart/2005/8/layout/cycle2"/>
    <dgm:cxn modelId="{34E1D5A2-3470-4D20-8C61-B0F1DD75DD1E}" srcId="{ED40F4FE-508E-4CAE-A55A-15F95B604592}" destId="{E776BA90-27FC-4CBA-808A-6709AD8658B3}" srcOrd="6" destOrd="0" parTransId="{941ABD50-E6DC-4D19-B39B-EADB4C5AECCC}" sibTransId="{3D5FB0BA-88FA-4FCC-BF5D-6CECB2FC7959}"/>
    <dgm:cxn modelId="{99E86AA4-70B7-42C8-A24A-DDF6F0740148}" type="presOf" srcId="{9F3754CE-07D6-4171-9458-27E66D278DED}" destId="{DDA4A53E-384C-4713-A370-C1DFD09E9A74}" srcOrd="0" destOrd="0" presId="urn:microsoft.com/office/officeart/2005/8/layout/cycle2"/>
    <dgm:cxn modelId="{DF2909A6-53A2-4987-94F2-0A5E012CF746}" type="presOf" srcId="{5DD8718E-6FAD-4FEE-B76D-CCFE8EB64B10}" destId="{28C790F2-901C-47D3-BD6B-FCE9770C4B40}" srcOrd="0" destOrd="0" presId="urn:microsoft.com/office/officeart/2005/8/layout/cycle2"/>
    <dgm:cxn modelId="{A490A8A6-63DC-4951-B812-AA181765DA72}" type="presOf" srcId="{C6CFDCA5-74AE-4F9B-875F-1887B911967C}" destId="{1CD6AB5D-16EC-456D-ABDB-26DC77796775}" srcOrd="0" destOrd="0" presId="urn:microsoft.com/office/officeart/2005/8/layout/cycle2"/>
    <dgm:cxn modelId="{9509EBA6-A227-4D7F-9AEE-8426973B6D07}" type="presOf" srcId="{9F3754CE-07D6-4171-9458-27E66D278DED}" destId="{1DE350C1-2981-4E39-BB19-E6853337A6B3}" srcOrd="1" destOrd="0" presId="urn:microsoft.com/office/officeart/2005/8/layout/cycle2"/>
    <dgm:cxn modelId="{A93E82A8-C7B3-4D87-A031-81E5139D0A31}" type="presOf" srcId="{467AC701-7F20-4FBF-9A91-903AD9B9E23B}" destId="{A274B4D9-3955-4FE4-BF1B-ED2C190A20B4}" srcOrd="0" destOrd="0" presId="urn:microsoft.com/office/officeart/2005/8/layout/cycle2"/>
    <dgm:cxn modelId="{C4ED09B1-2D86-4C27-9B10-218D90552E69}" srcId="{ED40F4FE-508E-4CAE-A55A-15F95B604592}" destId="{0EFE7374-01B0-4BFC-879B-C8382336C6C1}" srcOrd="9" destOrd="0" parTransId="{EE744B9F-47EA-49C7-AB7C-8231579003F3}" sibTransId="{84B12B56-8DA3-4DA4-89B7-7133E7C52869}"/>
    <dgm:cxn modelId="{F1EC8EB5-6198-4847-918E-631F85E1E623}" srcId="{ED40F4FE-508E-4CAE-A55A-15F95B604592}" destId="{6B4AE4D7-C342-4C33-BAC6-B75F61314A6B}" srcOrd="5" destOrd="0" parTransId="{4DD67054-EA8A-4CBD-A52D-2B7DE54725FF}" sibTransId="{07A34111-3DE8-46CB-809C-0FE45040F4DA}"/>
    <dgm:cxn modelId="{EE7E1AD1-CE8E-4589-820E-94F87FC01F72}" srcId="{ED40F4FE-508E-4CAE-A55A-15F95B604592}" destId="{4F606E6B-B332-418C-B2A7-748AD3FBA486}" srcOrd="1" destOrd="0" parTransId="{EB38F9CD-D7C7-4721-86A1-DB0B0171319E}" sibTransId="{0C6590DF-889A-49D6-AA0A-EE088CE2433B}"/>
    <dgm:cxn modelId="{B1C1D4D2-D817-4BA4-9D63-D2B60D220686}" type="presOf" srcId="{6309FB19-766D-46F1-8F9A-17F709284C61}" destId="{FCEDB7E5-32E6-4D1C-8508-9B64F4423379}" srcOrd="0" destOrd="0" presId="urn:microsoft.com/office/officeart/2005/8/layout/cycle2"/>
    <dgm:cxn modelId="{FCCCD5E0-4943-4888-BA5D-0342C3E40ABD}" type="presOf" srcId="{201376FE-342C-4485-B1BC-E7B8FA1ECED2}" destId="{55B45A19-7859-4B64-97DE-F9C493A6CC4D}" srcOrd="1" destOrd="0" presId="urn:microsoft.com/office/officeart/2005/8/layout/cycle2"/>
    <dgm:cxn modelId="{2287E2E1-AFFB-40B4-8DF2-0C88E98F611D}" type="presOf" srcId="{6228E5BD-DF9B-4595-894D-F1579CB3C2C1}" destId="{1BDAD607-F1BF-41F0-A77E-8A6E455A373B}" srcOrd="0" destOrd="0" presId="urn:microsoft.com/office/officeart/2005/8/layout/cycle2"/>
    <dgm:cxn modelId="{9D29D0E2-FFB5-4401-9C1B-661BE4279697}" type="presOf" srcId="{3D5FB0BA-88FA-4FCC-BF5D-6CECB2FC7959}" destId="{42691106-7E88-4499-8257-F42D6DA7FAF4}" srcOrd="0" destOrd="0" presId="urn:microsoft.com/office/officeart/2005/8/layout/cycle2"/>
    <dgm:cxn modelId="{87E328F2-730B-4B67-A192-470B009E4DBF}" type="presOf" srcId="{07A34111-3DE8-46CB-809C-0FE45040F4DA}" destId="{799E5CBE-6EC5-4381-AA49-002124EB269A}" srcOrd="1" destOrd="0" presId="urn:microsoft.com/office/officeart/2005/8/layout/cycle2"/>
    <dgm:cxn modelId="{59DA54FD-8270-4060-B52F-B7FF1E9CF705}" type="presOf" srcId="{0C6590DF-889A-49D6-AA0A-EE088CE2433B}" destId="{C9AA5E8D-35DF-4D23-827A-224F13EDDECB}" srcOrd="1" destOrd="0" presId="urn:microsoft.com/office/officeart/2005/8/layout/cycle2"/>
    <dgm:cxn modelId="{597FF451-9BAF-425E-B943-AC1BD8160784}" type="presParOf" srcId="{1E4119D8-74D6-4067-B2B7-E2931113CF2B}" destId="{B6B6BF42-4435-4C19-B3A2-F604F1B83E0A}" srcOrd="0" destOrd="0" presId="urn:microsoft.com/office/officeart/2005/8/layout/cycle2"/>
    <dgm:cxn modelId="{20FC7C7E-4943-4AEF-BD1A-3E18A5624FF2}" type="presParOf" srcId="{1E4119D8-74D6-4067-B2B7-E2931113CF2B}" destId="{A274B4D9-3955-4FE4-BF1B-ED2C190A20B4}" srcOrd="1" destOrd="0" presId="urn:microsoft.com/office/officeart/2005/8/layout/cycle2"/>
    <dgm:cxn modelId="{28B9C66E-58A1-44BB-BCD3-F506C0F14C1A}" type="presParOf" srcId="{A274B4D9-3955-4FE4-BF1B-ED2C190A20B4}" destId="{2D19673C-9C35-482A-8F79-069583A920C9}" srcOrd="0" destOrd="0" presId="urn:microsoft.com/office/officeart/2005/8/layout/cycle2"/>
    <dgm:cxn modelId="{69A30D29-069C-4945-AC05-2D3802B72340}" type="presParOf" srcId="{1E4119D8-74D6-4067-B2B7-E2931113CF2B}" destId="{66FC8700-5BB3-43AC-A6E5-E26127A01A1A}" srcOrd="2" destOrd="0" presId="urn:microsoft.com/office/officeart/2005/8/layout/cycle2"/>
    <dgm:cxn modelId="{616FD9C0-B0B2-4494-B23D-655DA6E9DCA2}" type="presParOf" srcId="{1E4119D8-74D6-4067-B2B7-E2931113CF2B}" destId="{01591C34-EF8A-4BB4-8DCD-6D5191B8A187}" srcOrd="3" destOrd="0" presId="urn:microsoft.com/office/officeart/2005/8/layout/cycle2"/>
    <dgm:cxn modelId="{49F6F08B-B4BA-4B9E-9C54-8235F7B85F82}" type="presParOf" srcId="{01591C34-EF8A-4BB4-8DCD-6D5191B8A187}" destId="{C9AA5E8D-35DF-4D23-827A-224F13EDDECB}" srcOrd="0" destOrd="0" presId="urn:microsoft.com/office/officeart/2005/8/layout/cycle2"/>
    <dgm:cxn modelId="{E358C22E-6CA9-4137-9C11-00D9E4EEEF39}" type="presParOf" srcId="{1E4119D8-74D6-4067-B2B7-E2931113CF2B}" destId="{A7C1173C-B510-45E7-A0D4-A738503DB49A}" srcOrd="4" destOrd="0" presId="urn:microsoft.com/office/officeart/2005/8/layout/cycle2"/>
    <dgm:cxn modelId="{56E254AE-3BD5-4CE5-A135-EB08137FD3C8}" type="presParOf" srcId="{1E4119D8-74D6-4067-B2B7-E2931113CF2B}" destId="{AE29EB94-4658-456C-A4D0-830B4F1196D6}" srcOrd="5" destOrd="0" presId="urn:microsoft.com/office/officeart/2005/8/layout/cycle2"/>
    <dgm:cxn modelId="{E98B3921-E164-41FE-BB44-FE5D3B7B72B4}" type="presParOf" srcId="{AE29EB94-4658-456C-A4D0-830B4F1196D6}" destId="{C49A1BC0-E34B-406B-9D38-F526795D3C71}" srcOrd="0" destOrd="0" presId="urn:microsoft.com/office/officeart/2005/8/layout/cycle2"/>
    <dgm:cxn modelId="{D2E963BD-AC04-4760-9052-B28A5DB24BAE}" type="presParOf" srcId="{1E4119D8-74D6-4067-B2B7-E2931113CF2B}" destId="{1BDAD607-F1BF-41F0-A77E-8A6E455A373B}" srcOrd="6" destOrd="0" presId="urn:microsoft.com/office/officeart/2005/8/layout/cycle2"/>
    <dgm:cxn modelId="{7BF03D22-610F-4BF1-9A85-8B3F55AB6710}" type="presParOf" srcId="{1E4119D8-74D6-4067-B2B7-E2931113CF2B}" destId="{1CD6AB5D-16EC-456D-ABDB-26DC77796775}" srcOrd="7" destOrd="0" presId="urn:microsoft.com/office/officeart/2005/8/layout/cycle2"/>
    <dgm:cxn modelId="{C479046B-EC8D-480D-86A5-49B116383E4F}" type="presParOf" srcId="{1CD6AB5D-16EC-456D-ABDB-26DC77796775}" destId="{92752804-5C25-4F8A-B9E0-CE8FB6B8A0A7}" srcOrd="0" destOrd="0" presId="urn:microsoft.com/office/officeart/2005/8/layout/cycle2"/>
    <dgm:cxn modelId="{A78E77F5-8DE7-4CAA-B49F-B0B265C26AD4}" type="presParOf" srcId="{1E4119D8-74D6-4067-B2B7-E2931113CF2B}" destId="{28C790F2-901C-47D3-BD6B-FCE9770C4B40}" srcOrd="8" destOrd="0" presId="urn:microsoft.com/office/officeart/2005/8/layout/cycle2"/>
    <dgm:cxn modelId="{DF046FD4-8629-40DE-BEA2-538132170A36}" type="presParOf" srcId="{1E4119D8-74D6-4067-B2B7-E2931113CF2B}" destId="{6AB725C3-E07C-4EB4-AA14-3FD304947919}" srcOrd="9" destOrd="0" presId="urn:microsoft.com/office/officeart/2005/8/layout/cycle2"/>
    <dgm:cxn modelId="{2C35D0B4-16AB-4078-BD02-291BB4095D05}" type="presParOf" srcId="{6AB725C3-E07C-4EB4-AA14-3FD304947919}" destId="{55B45A19-7859-4B64-97DE-F9C493A6CC4D}" srcOrd="0" destOrd="0" presId="urn:microsoft.com/office/officeart/2005/8/layout/cycle2"/>
    <dgm:cxn modelId="{31770E15-ECFD-4C3C-8B38-A868B94D8B7C}" type="presParOf" srcId="{1E4119D8-74D6-4067-B2B7-E2931113CF2B}" destId="{31765434-59BB-42C5-BA6C-C27A28DABFF5}" srcOrd="10" destOrd="0" presId="urn:microsoft.com/office/officeart/2005/8/layout/cycle2"/>
    <dgm:cxn modelId="{04EC4DD3-2E59-44C1-B3AF-3E2FC2189879}" type="presParOf" srcId="{1E4119D8-74D6-4067-B2B7-E2931113CF2B}" destId="{395419A5-C963-43F9-B8FF-E318DC7429E9}" srcOrd="11" destOrd="0" presId="urn:microsoft.com/office/officeart/2005/8/layout/cycle2"/>
    <dgm:cxn modelId="{08D174AD-0530-4AA3-9BF8-FF90726095D4}" type="presParOf" srcId="{395419A5-C963-43F9-B8FF-E318DC7429E9}" destId="{799E5CBE-6EC5-4381-AA49-002124EB269A}" srcOrd="0" destOrd="0" presId="urn:microsoft.com/office/officeart/2005/8/layout/cycle2"/>
    <dgm:cxn modelId="{A17863A8-F1A2-4EAD-AE40-C8A0F557941A}" type="presParOf" srcId="{1E4119D8-74D6-4067-B2B7-E2931113CF2B}" destId="{BCA13C89-F03C-48BC-81EF-318383F1E6F3}" srcOrd="12" destOrd="0" presId="urn:microsoft.com/office/officeart/2005/8/layout/cycle2"/>
    <dgm:cxn modelId="{E8DAA123-484A-4E16-AB58-D9FE07108732}" type="presParOf" srcId="{1E4119D8-74D6-4067-B2B7-E2931113CF2B}" destId="{42691106-7E88-4499-8257-F42D6DA7FAF4}" srcOrd="13" destOrd="0" presId="urn:microsoft.com/office/officeart/2005/8/layout/cycle2"/>
    <dgm:cxn modelId="{A8F858FC-1DF1-4D6E-A898-667AFF67B62B}" type="presParOf" srcId="{42691106-7E88-4499-8257-F42D6DA7FAF4}" destId="{CFF49BD3-A1BC-42F7-854F-22122438DEB3}" srcOrd="0" destOrd="0" presId="urn:microsoft.com/office/officeart/2005/8/layout/cycle2"/>
    <dgm:cxn modelId="{C2B15F9A-7FF3-4F52-A117-326226FBDBE2}" type="presParOf" srcId="{1E4119D8-74D6-4067-B2B7-E2931113CF2B}" destId="{DA2856E7-0380-4EBA-AA21-214F8D769A7C}" srcOrd="14" destOrd="0" presId="urn:microsoft.com/office/officeart/2005/8/layout/cycle2"/>
    <dgm:cxn modelId="{B4FA9B29-D887-4194-92E8-584EE6FAAD8E}" type="presParOf" srcId="{1E4119D8-74D6-4067-B2B7-E2931113CF2B}" destId="{DDA4A53E-384C-4713-A370-C1DFD09E9A74}" srcOrd="15" destOrd="0" presId="urn:microsoft.com/office/officeart/2005/8/layout/cycle2"/>
    <dgm:cxn modelId="{3CC2013F-FAC8-4C4E-9BBF-E8C3A0FA4308}" type="presParOf" srcId="{DDA4A53E-384C-4713-A370-C1DFD09E9A74}" destId="{1DE350C1-2981-4E39-BB19-E6853337A6B3}" srcOrd="0" destOrd="0" presId="urn:microsoft.com/office/officeart/2005/8/layout/cycle2"/>
    <dgm:cxn modelId="{4E3C6BCC-3419-462D-B88E-26948A3EAA96}" type="presParOf" srcId="{1E4119D8-74D6-4067-B2B7-E2931113CF2B}" destId="{FCEDB7E5-32E6-4D1C-8508-9B64F4423379}" srcOrd="16" destOrd="0" presId="urn:microsoft.com/office/officeart/2005/8/layout/cycle2"/>
    <dgm:cxn modelId="{96FBC3DB-DBE8-4905-9E2A-8EAAEB5057F5}" type="presParOf" srcId="{1E4119D8-74D6-4067-B2B7-E2931113CF2B}" destId="{D837CC72-4043-461C-9856-2E63869CBBFF}" srcOrd="17" destOrd="0" presId="urn:microsoft.com/office/officeart/2005/8/layout/cycle2"/>
    <dgm:cxn modelId="{88B8AB52-EB81-4AA6-918B-720EA7B6A8E1}" type="presParOf" srcId="{D837CC72-4043-461C-9856-2E63869CBBFF}" destId="{A7595503-35EE-4017-9838-BBEC2120030A}" srcOrd="0" destOrd="0" presId="urn:microsoft.com/office/officeart/2005/8/layout/cycle2"/>
    <dgm:cxn modelId="{6405713D-0084-46B3-A829-9F3AE62056FA}" type="presParOf" srcId="{1E4119D8-74D6-4067-B2B7-E2931113CF2B}" destId="{E1968DA1-2049-4C6A-9406-AB1801113908}" srcOrd="18" destOrd="0" presId="urn:microsoft.com/office/officeart/2005/8/layout/cycle2"/>
    <dgm:cxn modelId="{80C365E9-B496-47BF-ABBC-07F65153E204}" type="presParOf" srcId="{1E4119D8-74D6-4067-B2B7-E2931113CF2B}" destId="{1963D698-B03F-4191-993D-560FDD93E71F}" srcOrd="19" destOrd="0" presId="urn:microsoft.com/office/officeart/2005/8/layout/cycle2"/>
    <dgm:cxn modelId="{8B81C69E-916F-421E-9FA2-68F658F267BD}" type="presParOf" srcId="{1963D698-B03F-4191-993D-560FDD93E71F}" destId="{0B1B8F69-DB1A-4484-8890-E7A7D28C80AF}" srcOrd="0" destOrd="0" presId="urn:microsoft.com/office/officeart/2005/8/layout/cycle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6BF42-4435-4C19-B3A2-F604F1B83E0A}">
      <dsp:nvSpPr>
        <dsp:cNvPr id="0" name=""/>
        <dsp:cNvSpPr/>
      </dsp:nvSpPr>
      <dsp:spPr>
        <a:xfrm>
          <a:off x="6063539" y="3194"/>
          <a:ext cx="1053898" cy="105389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Physical Security Information System</a:t>
          </a:r>
          <a:endParaRPr lang="en-US" sz="1100" kern="1200" dirty="0"/>
        </a:p>
      </dsp:txBody>
      <dsp:txXfrm>
        <a:off x="6217879" y="157534"/>
        <a:ext cx="745218" cy="745218"/>
      </dsp:txXfrm>
    </dsp:sp>
    <dsp:sp modelId="{A274B4D9-3955-4FE4-BF1B-ED2C190A20B4}">
      <dsp:nvSpPr>
        <dsp:cNvPr id="0" name=""/>
        <dsp:cNvSpPr/>
      </dsp:nvSpPr>
      <dsp:spPr>
        <a:xfrm rot="1080000">
          <a:off x="7195125" y="594154"/>
          <a:ext cx="279437" cy="355690"/>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97176" y="652339"/>
        <a:ext cx="195606" cy="213414"/>
      </dsp:txXfrm>
    </dsp:sp>
    <dsp:sp modelId="{66FC8700-5BB3-43AC-A6E5-E26127A01A1A}">
      <dsp:nvSpPr>
        <dsp:cNvPr id="0" name=""/>
        <dsp:cNvSpPr/>
      </dsp:nvSpPr>
      <dsp:spPr>
        <a:xfrm>
          <a:off x="7567292" y="491793"/>
          <a:ext cx="1053898" cy="1053898"/>
        </a:xfrm>
        <a:prstGeom prst="ellipse">
          <a:avLst/>
        </a:prstGeom>
        <a:gradFill rotWithShape="0">
          <a:gsLst>
            <a:gs pos="0">
              <a:schemeClr val="accent2">
                <a:hueOff val="-161707"/>
                <a:satOff val="-9325"/>
                <a:lumOff val="959"/>
                <a:alphaOff val="0"/>
                <a:satMod val="103000"/>
                <a:lumMod val="102000"/>
                <a:tint val="94000"/>
              </a:schemeClr>
            </a:gs>
            <a:gs pos="50000">
              <a:schemeClr val="accent2">
                <a:hueOff val="-161707"/>
                <a:satOff val="-9325"/>
                <a:lumOff val="959"/>
                <a:alphaOff val="0"/>
                <a:satMod val="110000"/>
                <a:lumMod val="100000"/>
                <a:shade val="100000"/>
              </a:schemeClr>
            </a:gs>
            <a:gs pos="100000">
              <a:schemeClr val="accent2">
                <a:hueOff val="-161707"/>
                <a:satOff val="-9325"/>
                <a:lumOff val="95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latin typeface="+mj-lt"/>
            </a:rPr>
            <a:t>Fire Fighting &amp; Fire Alarm</a:t>
          </a:r>
          <a:endParaRPr lang="en-US" sz="1600" kern="1200" dirty="0">
            <a:latin typeface="+mj-lt"/>
          </a:endParaRPr>
        </a:p>
      </dsp:txBody>
      <dsp:txXfrm>
        <a:off x="7721632" y="646133"/>
        <a:ext cx="745218" cy="745218"/>
      </dsp:txXfrm>
    </dsp:sp>
    <dsp:sp modelId="{01591C34-EF8A-4BB4-8DCD-6D5191B8A187}">
      <dsp:nvSpPr>
        <dsp:cNvPr id="0" name=""/>
        <dsp:cNvSpPr/>
      </dsp:nvSpPr>
      <dsp:spPr>
        <a:xfrm rot="3291880">
          <a:off x="8404712" y="1474223"/>
          <a:ext cx="270442" cy="355690"/>
        </a:xfrm>
        <a:prstGeom prst="rightArrow">
          <a:avLst>
            <a:gd name="adj1" fmla="val 60000"/>
            <a:gd name="adj2" fmla="val 50000"/>
          </a:avLst>
        </a:prstGeom>
        <a:solidFill>
          <a:schemeClr val="accent2">
            <a:hueOff val="-161707"/>
            <a:satOff val="-9325"/>
            <a:lumOff val="959"/>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421932" y="1512186"/>
        <a:ext cx="189309" cy="213414"/>
      </dsp:txXfrm>
    </dsp:sp>
    <dsp:sp modelId="{A7C1173C-B510-45E7-A0D4-A738503DB49A}">
      <dsp:nvSpPr>
        <dsp:cNvPr id="0" name=""/>
        <dsp:cNvSpPr/>
      </dsp:nvSpPr>
      <dsp:spPr>
        <a:xfrm>
          <a:off x="8467486" y="1770962"/>
          <a:ext cx="1053898" cy="1053898"/>
        </a:xfrm>
        <a:prstGeom prst="ellipse">
          <a:avLst/>
        </a:prstGeom>
        <a:gradFill rotWithShape="0">
          <a:gsLst>
            <a:gs pos="0">
              <a:schemeClr val="accent2">
                <a:hueOff val="-323414"/>
                <a:satOff val="-18651"/>
                <a:lumOff val="1917"/>
                <a:alphaOff val="0"/>
                <a:satMod val="103000"/>
                <a:lumMod val="102000"/>
                <a:tint val="94000"/>
              </a:schemeClr>
            </a:gs>
            <a:gs pos="50000">
              <a:schemeClr val="accent2">
                <a:hueOff val="-323414"/>
                <a:satOff val="-18651"/>
                <a:lumOff val="1917"/>
                <a:alphaOff val="0"/>
                <a:satMod val="110000"/>
                <a:lumMod val="100000"/>
                <a:shade val="100000"/>
              </a:schemeClr>
            </a:gs>
            <a:gs pos="100000">
              <a:schemeClr val="accent2">
                <a:hueOff val="-323414"/>
                <a:satOff val="-18651"/>
                <a:lumOff val="191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MEP</a:t>
          </a:r>
          <a:endParaRPr lang="en-US" sz="1600" kern="1200"/>
        </a:p>
      </dsp:txBody>
      <dsp:txXfrm>
        <a:off x="8621826" y="1925302"/>
        <a:ext cx="745218" cy="745218"/>
      </dsp:txXfrm>
    </dsp:sp>
    <dsp:sp modelId="{AE29EB94-4658-456C-A4D0-830B4F1196D6}">
      <dsp:nvSpPr>
        <dsp:cNvPr id="0" name=""/>
        <dsp:cNvSpPr/>
      </dsp:nvSpPr>
      <dsp:spPr>
        <a:xfrm rot="5336572">
          <a:off x="8869088" y="2902725"/>
          <a:ext cx="279579" cy="355690"/>
        </a:xfrm>
        <a:prstGeom prst="rightArrow">
          <a:avLst>
            <a:gd name="adj1" fmla="val 60000"/>
            <a:gd name="adj2" fmla="val 50000"/>
          </a:avLst>
        </a:prstGeom>
        <a:solidFill>
          <a:schemeClr val="accent2">
            <a:hueOff val="-323414"/>
            <a:satOff val="-18651"/>
            <a:lumOff val="1917"/>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910251" y="2931933"/>
        <a:ext cx="195705" cy="213414"/>
      </dsp:txXfrm>
    </dsp:sp>
    <dsp:sp modelId="{1BDAD607-F1BF-41F0-A77E-8A6E455A373B}">
      <dsp:nvSpPr>
        <dsp:cNvPr id="0" name=""/>
        <dsp:cNvSpPr/>
      </dsp:nvSpPr>
      <dsp:spPr>
        <a:xfrm>
          <a:off x="8496662" y="3352101"/>
          <a:ext cx="1053898" cy="1053898"/>
        </a:xfrm>
        <a:prstGeom prst="ellipse">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CCTV System</a:t>
          </a:r>
          <a:endParaRPr lang="en-US" sz="1600" kern="1200"/>
        </a:p>
      </dsp:txBody>
      <dsp:txXfrm>
        <a:off x="8651002" y="3506441"/>
        <a:ext cx="745218" cy="745218"/>
      </dsp:txXfrm>
    </dsp:sp>
    <dsp:sp modelId="{1CD6AB5D-16EC-456D-ABDB-26DC77796775}">
      <dsp:nvSpPr>
        <dsp:cNvPr id="0" name=""/>
        <dsp:cNvSpPr/>
      </dsp:nvSpPr>
      <dsp:spPr>
        <a:xfrm rot="7560000">
          <a:off x="8423856" y="4334391"/>
          <a:ext cx="279437" cy="355690"/>
        </a:xfrm>
        <a:prstGeom prst="rightArrow">
          <a:avLst>
            <a:gd name="adj1" fmla="val 60000"/>
            <a:gd name="adj2" fmla="val 50000"/>
          </a:avLst>
        </a:prstGeom>
        <a:solidFill>
          <a:schemeClr val="accent2">
            <a:hueOff val="-485121"/>
            <a:satOff val="-27976"/>
            <a:lumOff val="2876"/>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8490409" y="4371619"/>
        <a:ext cx="195606" cy="213414"/>
      </dsp:txXfrm>
    </dsp:sp>
    <dsp:sp modelId="{28C790F2-901C-47D3-BD6B-FCE9770C4B40}">
      <dsp:nvSpPr>
        <dsp:cNvPr id="0" name=""/>
        <dsp:cNvSpPr/>
      </dsp:nvSpPr>
      <dsp:spPr>
        <a:xfrm>
          <a:off x="7567292" y="4631270"/>
          <a:ext cx="1053898" cy="1053898"/>
        </a:xfrm>
        <a:prstGeom prst="ellipse">
          <a:avLst/>
        </a:prstGeom>
        <a:gradFill rotWithShape="0">
          <a:gsLst>
            <a:gs pos="0">
              <a:schemeClr val="accent2">
                <a:hueOff val="-646828"/>
                <a:satOff val="-37301"/>
                <a:lumOff val="3835"/>
                <a:alphaOff val="0"/>
                <a:satMod val="103000"/>
                <a:lumMod val="102000"/>
                <a:tint val="94000"/>
              </a:schemeClr>
            </a:gs>
            <a:gs pos="50000">
              <a:schemeClr val="accent2">
                <a:hueOff val="-646828"/>
                <a:satOff val="-37301"/>
                <a:lumOff val="3835"/>
                <a:alphaOff val="0"/>
                <a:satMod val="110000"/>
                <a:lumMod val="100000"/>
                <a:shade val="100000"/>
              </a:schemeClr>
            </a:gs>
            <a:gs pos="100000">
              <a:schemeClr val="accent2">
                <a:hueOff val="-646828"/>
                <a:satOff val="-37301"/>
                <a:lumOff val="38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Public address System</a:t>
          </a:r>
          <a:endParaRPr lang="en-US" sz="1600" kern="1200" dirty="0"/>
        </a:p>
      </dsp:txBody>
      <dsp:txXfrm>
        <a:off x="7721632" y="4785610"/>
        <a:ext cx="745218" cy="745218"/>
      </dsp:txXfrm>
    </dsp:sp>
    <dsp:sp modelId="{6AB725C3-E07C-4EB4-AA14-3FD304947919}">
      <dsp:nvSpPr>
        <dsp:cNvPr id="0" name=""/>
        <dsp:cNvSpPr/>
      </dsp:nvSpPr>
      <dsp:spPr>
        <a:xfrm rot="9720000">
          <a:off x="7210168" y="5222229"/>
          <a:ext cx="279437" cy="355690"/>
        </a:xfrm>
        <a:prstGeom prst="rightArrow">
          <a:avLst>
            <a:gd name="adj1" fmla="val 60000"/>
            <a:gd name="adj2" fmla="val 50000"/>
          </a:avLst>
        </a:prstGeom>
        <a:solidFill>
          <a:schemeClr val="accent2">
            <a:hueOff val="-646828"/>
            <a:satOff val="-37301"/>
            <a:lumOff val="3835"/>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291948" y="5280414"/>
        <a:ext cx="195606" cy="213414"/>
      </dsp:txXfrm>
    </dsp:sp>
    <dsp:sp modelId="{31765434-59BB-42C5-BA6C-C27A28DABFF5}">
      <dsp:nvSpPr>
        <dsp:cNvPr id="0" name=""/>
        <dsp:cNvSpPr/>
      </dsp:nvSpPr>
      <dsp:spPr>
        <a:xfrm>
          <a:off x="6063539" y="5119869"/>
          <a:ext cx="1053898" cy="1053898"/>
        </a:xfrm>
        <a:prstGeom prst="ellipse">
          <a:avLst/>
        </a:prstGeom>
        <a:gradFill rotWithShape="0">
          <a:gsLst>
            <a:gs pos="0">
              <a:schemeClr val="accent2">
                <a:hueOff val="-808535"/>
                <a:satOff val="-46627"/>
                <a:lumOff val="4793"/>
                <a:alphaOff val="0"/>
                <a:satMod val="103000"/>
                <a:lumMod val="102000"/>
                <a:tint val="94000"/>
              </a:schemeClr>
            </a:gs>
            <a:gs pos="50000">
              <a:schemeClr val="accent2">
                <a:hueOff val="-808535"/>
                <a:satOff val="-46627"/>
                <a:lumOff val="4793"/>
                <a:alphaOff val="0"/>
                <a:satMod val="110000"/>
                <a:lumMod val="100000"/>
                <a:shade val="100000"/>
              </a:schemeClr>
            </a:gs>
            <a:gs pos="100000">
              <a:schemeClr val="accent2">
                <a:hueOff val="-808535"/>
                <a:satOff val="-46627"/>
                <a:lumOff val="479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Physical Security System</a:t>
          </a:r>
          <a:endParaRPr lang="en-US" sz="1600" kern="1200"/>
        </a:p>
      </dsp:txBody>
      <dsp:txXfrm>
        <a:off x="6217879" y="5274209"/>
        <a:ext cx="745218" cy="745218"/>
      </dsp:txXfrm>
    </dsp:sp>
    <dsp:sp modelId="{395419A5-C963-43F9-B8FF-E318DC7429E9}">
      <dsp:nvSpPr>
        <dsp:cNvPr id="0" name=""/>
        <dsp:cNvSpPr/>
      </dsp:nvSpPr>
      <dsp:spPr>
        <a:xfrm rot="11880000">
          <a:off x="5706415" y="5227117"/>
          <a:ext cx="279437" cy="355690"/>
        </a:xfrm>
        <a:prstGeom prst="rightArrow">
          <a:avLst>
            <a:gd name="adj1" fmla="val 60000"/>
            <a:gd name="adj2" fmla="val 50000"/>
          </a:avLst>
        </a:prstGeom>
        <a:solidFill>
          <a:schemeClr val="accent2">
            <a:hueOff val="-808535"/>
            <a:satOff val="-46627"/>
            <a:lumOff val="4793"/>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788195" y="5311208"/>
        <a:ext cx="195606" cy="213414"/>
      </dsp:txXfrm>
    </dsp:sp>
    <dsp:sp modelId="{BCA13C89-F03C-48BC-81EF-318383F1E6F3}">
      <dsp:nvSpPr>
        <dsp:cNvPr id="0" name=""/>
        <dsp:cNvSpPr/>
      </dsp:nvSpPr>
      <dsp:spPr>
        <a:xfrm>
          <a:off x="4559786" y="4631270"/>
          <a:ext cx="1053898" cy="1053898"/>
        </a:xfrm>
        <a:prstGeom prst="ellipse">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Car Parking System</a:t>
          </a:r>
          <a:endParaRPr lang="en-US" sz="1600" kern="1200"/>
        </a:p>
      </dsp:txBody>
      <dsp:txXfrm>
        <a:off x="4714126" y="4785610"/>
        <a:ext cx="745218" cy="745218"/>
      </dsp:txXfrm>
    </dsp:sp>
    <dsp:sp modelId="{42691106-7E88-4499-8257-F42D6DA7FAF4}">
      <dsp:nvSpPr>
        <dsp:cNvPr id="0" name=""/>
        <dsp:cNvSpPr/>
      </dsp:nvSpPr>
      <dsp:spPr>
        <a:xfrm rot="14040000">
          <a:off x="4486980" y="4347188"/>
          <a:ext cx="279437" cy="355690"/>
        </a:xfrm>
        <a:prstGeom prst="rightArrow">
          <a:avLst>
            <a:gd name="adj1" fmla="val 60000"/>
            <a:gd name="adj2" fmla="val 50000"/>
          </a:avLst>
        </a:prstGeom>
        <a:solidFill>
          <a:schemeClr val="accent2">
            <a:hueOff val="-970242"/>
            <a:satOff val="-55952"/>
            <a:lumOff val="5752"/>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553533" y="4452236"/>
        <a:ext cx="195606" cy="213414"/>
      </dsp:txXfrm>
    </dsp:sp>
    <dsp:sp modelId="{DA2856E7-0380-4EBA-AA21-214F8D769A7C}">
      <dsp:nvSpPr>
        <dsp:cNvPr id="0" name=""/>
        <dsp:cNvSpPr/>
      </dsp:nvSpPr>
      <dsp:spPr>
        <a:xfrm>
          <a:off x="3630416" y="3352101"/>
          <a:ext cx="1053898" cy="1053898"/>
        </a:xfrm>
        <a:prstGeom prst="ellipse">
          <a:avLst/>
        </a:prstGeom>
        <a:gradFill rotWithShape="0">
          <a:gsLst>
            <a:gs pos="0">
              <a:schemeClr val="accent2">
                <a:hueOff val="-1131949"/>
                <a:satOff val="-65277"/>
                <a:lumOff val="6711"/>
                <a:alphaOff val="0"/>
                <a:satMod val="103000"/>
                <a:lumMod val="102000"/>
                <a:tint val="94000"/>
              </a:schemeClr>
            </a:gs>
            <a:gs pos="50000">
              <a:schemeClr val="accent2">
                <a:hueOff val="-1131949"/>
                <a:satOff val="-65277"/>
                <a:lumOff val="6711"/>
                <a:alphaOff val="0"/>
                <a:satMod val="110000"/>
                <a:lumMod val="100000"/>
                <a:shade val="100000"/>
              </a:schemeClr>
            </a:gs>
            <a:gs pos="100000">
              <a:schemeClr val="accent2">
                <a:hueOff val="-1131949"/>
                <a:satOff val="-65277"/>
                <a:lumOff val="671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Lighting System</a:t>
          </a:r>
          <a:endParaRPr lang="en-US" sz="1600" kern="1200"/>
        </a:p>
      </dsp:txBody>
      <dsp:txXfrm>
        <a:off x="3784756" y="3506441"/>
        <a:ext cx="745218" cy="745218"/>
      </dsp:txXfrm>
    </dsp:sp>
    <dsp:sp modelId="{DDA4A53E-384C-4713-A370-C1DFD09E9A74}">
      <dsp:nvSpPr>
        <dsp:cNvPr id="0" name=""/>
        <dsp:cNvSpPr/>
      </dsp:nvSpPr>
      <dsp:spPr>
        <a:xfrm rot="16200000">
          <a:off x="4017647" y="2918544"/>
          <a:ext cx="279437" cy="355690"/>
        </a:xfrm>
        <a:prstGeom prst="rightArrow">
          <a:avLst>
            <a:gd name="adj1" fmla="val 60000"/>
            <a:gd name="adj2" fmla="val 50000"/>
          </a:avLst>
        </a:prstGeom>
        <a:solidFill>
          <a:schemeClr val="accent2">
            <a:hueOff val="-1131949"/>
            <a:satOff val="-65277"/>
            <a:lumOff val="6711"/>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059563" y="3031598"/>
        <a:ext cx="195606" cy="213414"/>
      </dsp:txXfrm>
    </dsp:sp>
    <dsp:sp modelId="{FCEDB7E5-32E6-4D1C-8508-9B64F4423379}">
      <dsp:nvSpPr>
        <dsp:cNvPr id="0" name=""/>
        <dsp:cNvSpPr/>
      </dsp:nvSpPr>
      <dsp:spPr>
        <a:xfrm>
          <a:off x="3630416" y="1770962"/>
          <a:ext cx="1053898" cy="1053898"/>
        </a:xfrm>
        <a:prstGeom prst="ellipse">
          <a:avLst/>
        </a:prstGeom>
        <a:gradFill rotWithShape="0">
          <a:gsLst>
            <a:gs pos="0">
              <a:schemeClr val="accent2">
                <a:hueOff val="-1293656"/>
                <a:satOff val="-74603"/>
                <a:lumOff val="7669"/>
                <a:alphaOff val="0"/>
                <a:satMod val="103000"/>
                <a:lumMod val="102000"/>
                <a:tint val="94000"/>
              </a:schemeClr>
            </a:gs>
            <a:gs pos="50000">
              <a:schemeClr val="accent2">
                <a:hueOff val="-1293656"/>
                <a:satOff val="-74603"/>
                <a:lumOff val="7669"/>
                <a:alphaOff val="0"/>
                <a:satMod val="110000"/>
                <a:lumMod val="100000"/>
                <a:shade val="100000"/>
              </a:schemeClr>
            </a:gs>
            <a:gs pos="100000">
              <a:schemeClr val="accent2">
                <a:hueOff val="-1293656"/>
                <a:satOff val="-74603"/>
                <a:lumOff val="766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Central Battery</a:t>
          </a:r>
          <a:endParaRPr lang="en-US" sz="1600" kern="1200" dirty="0"/>
        </a:p>
      </dsp:txBody>
      <dsp:txXfrm>
        <a:off x="3784756" y="1925302"/>
        <a:ext cx="745218" cy="745218"/>
      </dsp:txXfrm>
    </dsp:sp>
    <dsp:sp modelId="{D837CC72-4043-461C-9856-2E63869CBBFF}">
      <dsp:nvSpPr>
        <dsp:cNvPr id="0" name=""/>
        <dsp:cNvSpPr/>
      </dsp:nvSpPr>
      <dsp:spPr>
        <a:xfrm rot="18360000">
          <a:off x="4477683" y="1486880"/>
          <a:ext cx="279437" cy="355690"/>
        </a:xfrm>
        <a:prstGeom prst="rightArrow">
          <a:avLst>
            <a:gd name="adj1" fmla="val 60000"/>
            <a:gd name="adj2" fmla="val 50000"/>
          </a:avLst>
        </a:prstGeom>
        <a:solidFill>
          <a:schemeClr val="accent2">
            <a:hueOff val="-1293656"/>
            <a:satOff val="-74603"/>
            <a:lumOff val="7669"/>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494961" y="1591928"/>
        <a:ext cx="195606" cy="213414"/>
      </dsp:txXfrm>
    </dsp:sp>
    <dsp:sp modelId="{E1968DA1-2049-4C6A-9406-AB1801113908}">
      <dsp:nvSpPr>
        <dsp:cNvPr id="0" name=""/>
        <dsp:cNvSpPr/>
      </dsp:nvSpPr>
      <dsp:spPr>
        <a:xfrm>
          <a:off x="4559786" y="491793"/>
          <a:ext cx="1053898" cy="1053898"/>
        </a:xfrm>
        <a:prstGeom prst="ellips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Access Control System</a:t>
          </a:r>
          <a:endParaRPr lang="en-US" sz="1600" kern="1200" dirty="0"/>
        </a:p>
      </dsp:txBody>
      <dsp:txXfrm>
        <a:off x="4714126" y="646133"/>
        <a:ext cx="745218" cy="745218"/>
      </dsp:txXfrm>
    </dsp:sp>
    <dsp:sp modelId="{1963D698-B03F-4191-993D-560FDD93E71F}">
      <dsp:nvSpPr>
        <dsp:cNvPr id="0" name=""/>
        <dsp:cNvSpPr/>
      </dsp:nvSpPr>
      <dsp:spPr>
        <a:xfrm rot="20520000">
          <a:off x="5691372" y="599042"/>
          <a:ext cx="279437" cy="355690"/>
        </a:xfrm>
        <a:prstGeom prst="rightArrow">
          <a:avLst>
            <a:gd name="adj1" fmla="val 60000"/>
            <a:gd name="adj2" fmla="val 50000"/>
          </a:avLst>
        </a:prstGeom>
        <a:solidFill>
          <a:schemeClr val="accent2">
            <a:hueOff val="-1455363"/>
            <a:satOff val="-83928"/>
            <a:lumOff val="8628"/>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693423" y="683133"/>
        <a:ext cx="195606" cy="21341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BDAB3-44AA-4789-B0DA-37205C45B7A4}" type="datetimeFigureOut">
              <a:rPr lang="en-GB" smtClean="0"/>
              <a:pPr/>
              <a:t>04/05/2019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F08D4-68C5-4CB3-BCDF-115BF0B998AD}" type="slidenum">
              <a:rPr lang="en-GB" smtClean="0"/>
              <a:pPr/>
              <a:t>‹#›</a:t>
            </a:fld>
            <a:endParaRPr lang="en-GB"/>
          </a:p>
        </p:txBody>
      </p:sp>
    </p:spTree>
    <p:extLst>
      <p:ext uri="{BB962C8B-B14F-4D97-AF65-F5344CB8AC3E}">
        <p14:creationId xmlns:p14="http://schemas.microsoft.com/office/powerpoint/2010/main" val="298006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BF08D4-68C5-4CB3-BCDF-115BF0B998AD}" type="slidenum">
              <a:rPr lang="en-GB" smtClean="0"/>
              <a:pPr/>
              <a:t>4</a:t>
            </a:fld>
            <a:endParaRPr lang="en-GB"/>
          </a:p>
        </p:txBody>
      </p:sp>
    </p:spTree>
    <p:extLst>
      <p:ext uri="{BB962C8B-B14F-4D97-AF65-F5344CB8AC3E}">
        <p14:creationId xmlns:p14="http://schemas.microsoft.com/office/powerpoint/2010/main" val="388369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BF08D4-68C5-4CB3-BCDF-115BF0B998AD}" type="slidenum">
              <a:rPr lang="en-GB" smtClean="0"/>
              <a:pPr/>
              <a:t>17</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1892260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2141043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120746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426776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290964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3392576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383448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143320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3851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4220383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FC0052-6E0C-4D80-8EEE-1F49765E60AB}" type="datetimeFigureOut">
              <a:rPr lang="en-GB" smtClean="0"/>
              <a:pPr/>
              <a:t>04/05/2019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6E0BF3-59EB-4CDD-9466-4246C04DC493}" type="slidenum">
              <a:rPr lang="en-GB" smtClean="0"/>
              <a:pPr/>
              <a:t>‹#›</a:t>
            </a:fld>
            <a:endParaRPr lang="en-GB"/>
          </a:p>
        </p:txBody>
      </p:sp>
    </p:spTree>
    <p:extLst>
      <p:ext uri="{BB962C8B-B14F-4D97-AF65-F5344CB8AC3E}">
        <p14:creationId xmlns:p14="http://schemas.microsoft.com/office/powerpoint/2010/main" val="519291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C0052-6E0C-4D80-8EEE-1F49765E60AB}" type="datetimeFigureOut">
              <a:rPr lang="en-GB" smtClean="0"/>
              <a:pPr/>
              <a:t>04/05/2019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E0BF3-59EB-4CDD-9466-4246C04DC493}" type="slidenum">
              <a:rPr lang="en-GB" smtClean="0"/>
              <a:pPr/>
              <a:t>‹#›</a:t>
            </a:fld>
            <a:endParaRPr lang="en-GB"/>
          </a:p>
        </p:txBody>
      </p:sp>
    </p:spTree>
    <p:extLst>
      <p:ext uri="{BB962C8B-B14F-4D97-AF65-F5344CB8AC3E}">
        <p14:creationId xmlns:p14="http://schemas.microsoft.com/office/powerpoint/2010/main" val="1475522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diagramColors" Target="../diagrams/colors1.xml"/><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9.png"/><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33.png"/><Relationship Id="rId5" Type="http://schemas.openxmlformats.org/officeDocument/2006/relationships/diagramLayout" Target="../diagrams/layout1.xml"/><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diagramData" Target="../diagrams/data1.xml"/><Relationship Id="rId9" Type="http://schemas.openxmlformats.org/officeDocument/2006/relationships/image" Target="../media/image31.pn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9.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9.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jpe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 Id="rId14" Type="http://schemas.openxmlformats.org/officeDocument/2006/relationships/image" Target="../media/image60.jpe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10" Type="http://schemas.openxmlformats.org/officeDocument/2006/relationships/image" Target="../media/image70.png"/><Relationship Id="rId4" Type="http://schemas.openxmlformats.org/officeDocument/2006/relationships/image" Target="../media/image65.jpe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9.png"/><Relationship Id="rId7"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3.jpe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jpe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89.png"/><Relationship Id="rId3" Type="http://schemas.openxmlformats.org/officeDocument/2006/relationships/image" Target="../media/image80.jpe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9.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7.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6.jpeg"/><Relationship Id="rId5" Type="http://schemas.openxmlformats.org/officeDocument/2006/relationships/image" Target="../media/image91.png"/><Relationship Id="rId10" Type="http://schemas.openxmlformats.org/officeDocument/2006/relationships/hyperlink" Target="https://www.google.com/url?sa=i&amp;rct=j&amp;q=&amp;esrc=s&amp;source=images&amp;cd=&amp;cad=rja&amp;uact=8&amp;ved=2ahUKEwimtNXEjvzhAhWKc98KHZU8DuAQjRx6BAgBEAU&amp;url=https%3A%2F%2Fwww.telegraph.co.uk%2Fpolitics%2F2018%2F02%2F23%2Fpassengers-may-no-longer-need-take-shoes-going-airport-security%2F&amp;psig=AOvVaw3U5jggTNAbQuqcmSfzOoMm&amp;ust=1556861252873113" TargetMode="External"/><Relationship Id="rId4" Type="http://schemas.openxmlformats.org/officeDocument/2006/relationships/image" Target="../media/image9.png"/><Relationship Id="rId9"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99.jpeg"/><Relationship Id="rId7" Type="http://schemas.openxmlformats.org/officeDocument/2006/relationships/image" Target="../media/image103.png"/><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jpe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8.png"/><Relationship Id="rId10" Type="http://schemas.openxmlformats.org/officeDocument/2006/relationships/image" Target="../media/image9.png"/><Relationship Id="rId4" Type="http://schemas.openxmlformats.org/officeDocument/2006/relationships/image" Target="../media/image107.png"/><Relationship Id="rId9" Type="http://schemas.openxmlformats.org/officeDocument/2006/relationships/image" Target="../media/image1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9.png"/><Relationship Id="rId7" Type="http://schemas.openxmlformats.org/officeDocument/2006/relationships/image" Target="../media/image119.png"/><Relationship Id="rId2" Type="http://schemas.openxmlformats.org/officeDocument/2006/relationships/image" Target="../media/image116.jpe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https://www.google.com/imgres?imgurl=https://media.licdn.com/dms/image/C560BAQH05ePDiU210A/company-logo_200_200/0?e=2159024400&amp;v=beta&amp;t=iNfNszOdS8NdGsZRMrvovfvHYGCyE0L8RlmlznkNEHs&amp;imgrefurl=https://www.linkedin.com/company/sffecoglobalofficial&amp;docid=izgAa8PW2qGTJM&amp;tbnid=wyJGXujoeTcVoM:&amp;vet=10ahUKEwj09v2xlfLhAhVIKqwKHfYhAp4QMwg_KAIwAg..i&amp;w=200&amp;h=200&amp;bih=751&amp;biw=1536&amp;q=sffeco%20global&amp;ved=0ahUKEwj09v2xlfLhAhVIKqwKHfYhAp4QMwg_KAIwAg&amp;iact=mrc&amp;uact=8"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imgres?imgurl=https://media.licdn.com/dms/image/C560BAQH05ePDiU210A/company-logo_200_200/0?e=2159024400&amp;v=beta&amp;t=iNfNszOdS8NdGsZRMrvovfvHYGCyE0L8RlmlznkNEHs&amp;imgrefurl=https://www.linkedin.com/company/sffecoglobalofficial&amp;docid=izgAa8PW2qGTJM&amp;tbnid=wyJGXujoeTcVoM:&amp;vet=10ahUKEwj09v2xlfLhAhVIKqwKHfYhAp4QMwg_KAIwAg..i&amp;w=200&amp;h=200&amp;bih=751&amp;biw=1536&amp;q=sffeco%20global&amp;ved=0ahUKEwj09v2xlfLhAhVIKqwKHfYhAp4QMwg_KAIwAg&amp;iact=mrc&amp;uact=8"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3.jpg"/><Relationship Id="rId5" Type="http://schemas.openxmlformats.org/officeDocument/2006/relationships/image" Target="../media/image122.png"/><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8" Type="http://schemas.openxmlformats.org/officeDocument/2006/relationships/hyperlink" Target="https://www.google.com/imgres?imgurl=https://mms.businesswire.com/media/20170831005108/en/609499/5/Sylvania_Logo_CMYK.jpg&amp;imgrefurl=https://www.businesswire.com/news/home/20170831005108/en/LEDVANCE-Invests-Millions-U.S.-Manufacturing-220-Local&amp;docid=EBi0GHjDuyRm5M&amp;tbnid=kKpKwZRaQZgOqM:&amp;vet=10ahUKEwjeg-yG8erhAhVCnq0KHdstBmwQMwhIKAMwAw..i&amp;w=1394&amp;h=291&amp;bih=751&amp;biw=1536&amp;q=silvania%20lighting&amp;ved=0ahUKEwjeg-yG8erhAhVCnq0KHdstBmwQMwhIKAMwAw&amp;iact=mrc&amp;uact=8" TargetMode="External"/><Relationship Id="rId13" Type="http://schemas.openxmlformats.org/officeDocument/2006/relationships/image" Target="../media/image131.png"/><Relationship Id="rId3" Type="http://schemas.openxmlformats.org/officeDocument/2006/relationships/image" Target="../media/image124.png"/><Relationship Id="rId7" Type="http://schemas.openxmlformats.org/officeDocument/2006/relationships/image" Target="../media/image127.jpeg"/><Relationship Id="rId12" Type="http://schemas.openxmlformats.org/officeDocument/2006/relationships/image" Target="../media/image130.png"/><Relationship Id="rId2" Type="http://schemas.openxmlformats.org/officeDocument/2006/relationships/hyperlink" Target="https://www.google.com/imgres?imgurl=http://hydrolectric.com.mt/wp-content/uploads/2017/03/arcluce-brand.jpg&amp;imgrefurl=http://hydrolectric.com.mt/brands/arcluce/&amp;docid=XtBDNK5fIzGRiM&amp;tbnid=dGUusSsr9pqGZM:&amp;vet=10ahUKEwiD4LDw8OrhAhUGWq0KHYcDBxYQMwhDKAkwCQ..i&amp;w=300&amp;h=300&amp;bih=751&amp;biw=1536&amp;q=arcluce%20lighting&amp;ved=0ahUKEwiD4LDw8OrhAhUGWq0KHYcDBxYQMwhDKAkwCQ&amp;iact=mrc&amp;uact=8" TargetMode="External"/><Relationship Id="rId1" Type="http://schemas.openxmlformats.org/officeDocument/2006/relationships/slideLayout" Target="../slideLayouts/slideLayout6.xml"/><Relationship Id="rId6" Type="http://schemas.openxmlformats.org/officeDocument/2006/relationships/hyperlink" Target="https://www.google.com/imgres?imgurl=https://images-na.ssl-images-amazon.com/images/I/31m-AVZZRRL.jpg&amp;imgrefurl=https://www.amazon.co.uk/Downlight-Aircom-LED-Recessed-Luminaire/dp/B00OPT6W8Q&amp;docid=a5gh821ImO2-zM&amp;tbnid=nbJtx-Y-JJ8z1M:&amp;vet=10ahUKEwj8zZ768OrhAhUKiqwKHZpFDJMQMwg9KAIwAg..i&amp;w=290&amp;h=155&amp;bih=751&amp;biw=1536&amp;q=secomlighting&amp;ved=0ahUKEwj8zZ768OrhAhUKiqwKHZpFDJMQMwg9KAIwAg&amp;iact=mrc&amp;uact=8" TargetMode="External"/><Relationship Id="rId11" Type="http://schemas.openxmlformats.org/officeDocument/2006/relationships/image" Target="../media/image9.png"/><Relationship Id="rId5" Type="http://schemas.openxmlformats.org/officeDocument/2006/relationships/image" Target="../media/image126.jpeg"/><Relationship Id="rId10" Type="http://schemas.openxmlformats.org/officeDocument/2006/relationships/image" Target="../media/image129.png"/><Relationship Id="rId4" Type="http://schemas.openxmlformats.org/officeDocument/2006/relationships/image" Target="../media/image125.jpeg"/><Relationship Id="rId9" Type="http://schemas.openxmlformats.org/officeDocument/2006/relationships/image" Target="../media/image128.png"/><Relationship Id="rId14" Type="http://schemas.openxmlformats.org/officeDocument/2006/relationships/image" Target="../media/image132.png"/></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35.png"/></Relationships>
</file>

<file path=ppt/slides/_rels/slide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png"/></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3.jpeg"/><Relationship Id="rId5" Type="http://schemas.openxmlformats.org/officeDocument/2006/relationships/image" Target="../media/image142.png"/><Relationship Id="rId4" Type="http://schemas.openxmlformats.org/officeDocument/2006/relationships/image" Target="../media/image141.png"/></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7.jpe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317663" y="1025933"/>
            <a:ext cx="5688466" cy="3879867"/>
          </a:xfrm>
          <a:custGeom>
            <a:avLst/>
            <a:gdLst>
              <a:gd name="connsiteX0" fmla="*/ 8086725 w 8086725"/>
              <a:gd name="connsiteY0" fmla="*/ 0 h 5372100"/>
              <a:gd name="connsiteX1" fmla="*/ 3638550 w 8086725"/>
              <a:gd name="connsiteY1" fmla="*/ 5372100 h 5372100"/>
              <a:gd name="connsiteX2" fmla="*/ 876300 w 8086725"/>
              <a:gd name="connsiteY2" fmla="*/ 5362575 h 5372100"/>
              <a:gd name="connsiteX3" fmla="*/ 0 w 8086725"/>
              <a:gd name="connsiteY3" fmla="*/ 5362575 h 5372100"/>
              <a:gd name="connsiteX4" fmla="*/ 4533900 w 8086725"/>
              <a:gd name="connsiteY4" fmla="*/ 9525 h 5372100"/>
              <a:gd name="connsiteX5" fmla="*/ 8086725 w 8086725"/>
              <a:gd name="connsiteY5"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5372100">
                <a:moveTo>
                  <a:pt x="8086725" y="0"/>
                </a:moveTo>
                <a:lnTo>
                  <a:pt x="3638550" y="5372100"/>
                </a:lnTo>
                <a:lnTo>
                  <a:pt x="876300" y="5362575"/>
                </a:lnTo>
                <a:lnTo>
                  <a:pt x="0" y="5362575"/>
                </a:lnTo>
                <a:lnTo>
                  <a:pt x="4533900" y="9525"/>
                </a:lnTo>
                <a:lnTo>
                  <a:pt x="8086725" y="0"/>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Freeform 13"/>
          <p:cNvSpPr/>
          <p:nvPr/>
        </p:nvSpPr>
        <p:spPr>
          <a:xfrm>
            <a:off x="2087158" y="2077931"/>
            <a:ext cx="5688465" cy="4029075"/>
          </a:xfrm>
          <a:custGeom>
            <a:avLst/>
            <a:gdLst>
              <a:gd name="connsiteX0" fmla="*/ 7800975 w 7800975"/>
              <a:gd name="connsiteY0" fmla="*/ 0 h 5362575"/>
              <a:gd name="connsiteX1" fmla="*/ 3267075 w 7800975"/>
              <a:gd name="connsiteY1" fmla="*/ 5362575 h 5362575"/>
              <a:gd name="connsiteX2" fmla="*/ 0 w 7800975"/>
              <a:gd name="connsiteY2" fmla="*/ 5362575 h 5362575"/>
              <a:gd name="connsiteX3" fmla="*/ 4581525 w 7800975"/>
              <a:gd name="connsiteY3" fmla="*/ 0 h 5362575"/>
              <a:gd name="connsiteX4" fmla="*/ 7800975 w 7800975"/>
              <a:gd name="connsiteY4" fmla="*/ 0 h 5362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0975" h="5362575">
                <a:moveTo>
                  <a:pt x="7800975" y="0"/>
                </a:moveTo>
                <a:lnTo>
                  <a:pt x="3267075" y="5362575"/>
                </a:lnTo>
                <a:lnTo>
                  <a:pt x="0" y="5362575"/>
                </a:lnTo>
                <a:lnTo>
                  <a:pt x="4581525" y="0"/>
                </a:lnTo>
                <a:lnTo>
                  <a:pt x="7800975" y="0"/>
                </a:ln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111" y="1559945"/>
            <a:ext cx="5021272" cy="3858742"/>
          </a:xfrm>
          <a:prstGeom prst="parallelogram">
            <a:avLst>
              <a:gd name="adj" fmla="val 81015"/>
            </a:avLst>
          </a:prstGeom>
        </p:spPr>
      </p:pic>
      <p:sp>
        <p:nvSpPr>
          <p:cNvPr id="9" name="Title 1"/>
          <p:cNvSpPr txBox="1">
            <a:spLocks/>
          </p:cNvSpPr>
          <p:nvPr/>
        </p:nvSpPr>
        <p:spPr>
          <a:xfrm>
            <a:off x="8625472" y="5765817"/>
            <a:ext cx="3666308" cy="6596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1">
                    <a:lumMod val="65000"/>
                    <a:lumOff val="35000"/>
                  </a:schemeClr>
                </a:solidFill>
              </a:rPr>
              <a:t>WE ARE </a:t>
            </a:r>
            <a:r>
              <a:rPr lang="en-GB" sz="1800" dirty="0">
                <a:solidFill>
                  <a:schemeClr val="tx2">
                    <a:lumMod val="60000"/>
                    <a:lumOff val="40000"/>
                  </a:schemeClr>
                </a:solidFill>
              </a:rPr>
              <a:t>EXPANDING </a:t>
            </a:r>
            <a:r>
              <a:rPr lang="en-GB" sz="1800" dirty="0">
                <a:solidFill>
                  <a:schemeClr val="tx1">
                    <a:lumMod val="65000"/>
                    <a:lumOff val="35000"/>
                  </a:schemeClr>
                </a:solidFill>
              </a:rPr>
              <a:t> </a:t>
            </a:r>
            <a:r>
              <a:rPr lang="en-GB" sz="1800" dirty="0">
                <a:solidFill>
                  <a:schemeClr val="bg1">
                    <a:lumMod val="50000"/>
                  </a:schemeClr>
                </a:solidFill>
              </a:rPr>
              <a:t>EVERY DAY</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433" y="2491272"/>
            <a:ext cx="4410268" cy="3175557"/>
          </a:xfrm>
          <a:prstGeom prst="parallelogram">
            <a:avLst>
              <a:gd name="adj" fmla="val 85608"/>
            </a:avLst>
          </a:prstGeom>
        </p:spPr>
      </p:pic>
      <p:pic>
        <p:nvPicPr>
          <p:cNvPr id="12" name="Picture 21" descr="Pr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5763" y="1547193"/>
            <a:ext cx="1402710" cy="500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9" descr="1.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2647" y="940712"/>
            <a:ext cx="1375979" cy="500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Remal-First-Class.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63257" y="1831833"/>
            <a:ext cx="1413491" cy="560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Remal-International.png"/>
          <p:cNvPicPr>
            <a:picLocks noChangeAspect="1"/>
          </p:cNvPicPr>
          <p:nvPr/>
        </p:nvPicPr>
        <p:blipFill>
          <a:blip r:embed="rId9" cstate="print"/>
          <a:srcRect l="25033" t="37304" r="22614" b="39463"/>
          <a:stretch>
            <a:fillRect/>
          </a:stretch>
        </p:blipFill>
        <p:spPr>
          <a:xfrm>
            <a:off x="3761724" y="354602"/>
            <a:ext cx="1597693" cy="671331"/>
          </a:xfrm>
          <a:prstGeom prst="rect">
            <a:avLst/>
          </a:prstGeom>
        </p:spPr>
      </p:pic>
      <p:pic>
        <p:nvPicPr>
          <p:cNvPr id="11" name="Picture 10">
            <a:extLst>
              <a:ext uri="{FF2B5EF4-FFF2-40B4-BE49-F238E27FC236}">
                <a16:creationId xmlns:a16="http://schemas.microsoft.com/office/drawing/2014/main" id="{6145B90E-B771-4346-8708-772631147450}"/>
              </a:ext>
            </a:extLst>
          </p:cNvPr>
          <p:cNvPicPr>
            <a:picLocks noChangeAspect="1"/>
          </p:cNvPicPr>
          <p:nvPr/>
        </p:nvPicPr>
        <p:blipFill>
          <a:blip r:embed="rId10"/>
          <a:stretch>
            <a:fillRect/>
          </a:stretch>
        </p:blipFill>
        <p:spPr>
          <a:xfrm>
            <a:off x="40318" y="104711"/>
            <a:ext cx="1524502" cy="771708"/>
          </a:xfrm>
          <a:prstGeom prst="rect">
            <a:avLst/>
          </a:prstGeom>
        </p:spPr>
      </p:pic>
      <p:pic>
        <p:nvPicPr>
          <p:cNvPr id="1026" name="Picture 2" descr="Image result for qatar foundation">
            <a:extLst>
              <a:ext uri="{FF2B5EF4-FFF2-40B4-BE49-F238E27FC236}">
                <a16:creationId xmlns:a16="http://schemas.microsoft.com/office/drawing/2014/main" id="{820C60BB-F75B-4991-8AFE-C4195EA242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8" y="953190"/>
            <a:ext cx="1922106" cy="1909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9170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0CBA2FE-F355-47F9-B38C-09CE66C8F22C}"/>
              </a:ext>
            </a:extLst>
          </p:cNvPr>
          <p:cNvPicPr>
            <a:picLocks noChangeAspect="1"/>
          </p:cNvPicPr>
          <p:nvPr/>
        </p:nvPicPr>
        <p:blipFill>
          <a:blip r:embed="rId2"/>
          <a:stretch>
            <a:fillRect/>
          </a:stretch>
        </p:blipFill>
        <p:spPr>
          <a:xfrm>
            <a:off x="1299169" y="643466"/>
            <a:ext cx="3983312" cy="5571066"/>
          </a:xfrm>
          <a:prstGeom prst="rect">
            <a:avLst/>
          </a:prstGeom>
        </p:spPr>
      </p:pic>
      <p:cxnSp>
        <p:nvCxnSpPr>
          <p:cNvPr id="37" name="Straight Connector 3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1BE2BCE-7AD7-4229-A12B-03349D7AAD26}"/>
              </a:ext>
            </a:extLst>
          </p:cNvPr>
          <p:cNvPicPr>
            <a:picLocks noChangeAspect="1"/>
          </p:cNvPicPr>
          <p:nvPr/>
        </p:nvPicPr>
        <p:blipFill>
          <a:blip r:embed="rId3"/>
          <a:stretch>
            <a:fillRect/>
          </a:stretch>
        </p:blipFill>
        <p:spPr>
          <a:xfrm>
            <a:off x="6937374" y="643467"/>
            <a:ext cx="3927601" cy="5571066"/>
          </a:xfrm>
          <a:prstGeom prst="rect">
            <a:avLst/>
          </a:prstGeom>
        </p:spPr>
      </p:pic>
    </p:spTree>
    <p:extLst>
      <p:ext uri="{BB962C8B-B14F-4D97-AF65-F5344CB8AC3E}">
        <p14:creationId xmlns:p14="http://schemas.microsoft.com/office/powerpoint/2010/main" val="241385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EA12CD-E633-497D-A952-445613040F07}"/>
              </a:ext>
            </a:extLst>
          </p:cNvPr>
          <p:cNvPicPr>
            <a:picLocks noChangeAspect="1"/>
          </p:cNvPicPr>
          <p:nvPr/>
        </p:nvPicPr>
        <p:blipFill>
          <a:blip r:embed="rId2"/>
          <a:stretch>
            <a:fillRect/>
          </a:stretch>
        </p:blipFill>
        <p:spPr>
          <a:xfrm>
            <a:off x="1320061" y="817130"/>
            <a:ext cx="3818660" cy="5397401"/>
          </a:xfrm>
          <a:prstGeom prst="rect">
            <a:avLst/>
          </a:prstGeom>
        </p:spPr>
      </p:pic>
      <p:cxnSp>
        <p:nvCxnSpPr>
          <p:cNvPr id="21" name="Straight Connector 2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E767951-13BA-44A0-BE82-EC9D9460DD47}"/>
              </a:ext>
            </a:extLst>
          </p:cNvPr>
          <p:cNvPicPr>
            <a:picLocks noChangeAspect="1"/>
          </p:cNvPicPr>
          <p:nvPr/>
        </p:nvPicPr>
        <p:blipFill>
          <a:blip r:embed="rId3"/>
          <a:stretch>
            <a:fillRect/>
          </a:stretch>
        </p:blipFill>
        <p:spPr>
          <a:xfrm>
            <a:off x="6944337" y="817129"/>
            <a:ext cx="3791676" cy="5397403"/>
          </a:xfrm>
          <a:prstGeom prst="rect">
            <a:avLst/>
          </a:prstGeom>
        </p:spPr>
      </p:pic>
    </p:spTree>
    <p:extLst>
      <p:ext uri="{BB962C8B-B14F-4D97-AF65-F5344CB8AC3E}">
        <p14:creationId xmlns:p14="http://schemas.microsoft.com/office/powerpoint/2010/main" val="51329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A52A334-A03F-41E5-9350-7CFE0D6B56AA}"/>
              </a:ext>
            </a:extLst>
          </p:cNvPr>
          <p:cNvPicPr>
            <a:picLocks noChangeAspect="1"/>
          </p:cNvPicPr>
          <p:nvPr/>
        </p:nvPicPr>
        <p:blipFill>
          <a:blip r:embed="rId2"/>
          <a:stretch>
            <a:fillRect/>
          </a:stretch>
        </p:blipFill>
        <p:spPr>
          <a:xfrm>
            <a:off x="0" y="28650"/>
            <a:ext cx="1524502" cy="771708"/>
          </a:xfrm>
          <a:prstGeom prst="rect">
            <a:avLst/>
          </a:prstGeom>
        </p:spPr>
      </p:pic>
      <p:sp>
        <p:nvSpPr>
          <p:cNvPr id="31" name="Freeform 7">
            <a:extLst>
              <a:ext uri="{FF2B5EF4-FFF2-40B4-BE49-F238E27FC236}">
                <a16:creationId xmlns:a16="http://schemas.microsoft.com/office/drawing/2014/main" id="{9CBEC78C-CD14-419D-963B-2CC844845D5F}"/>
              </a:ext>
            </a:extLst>
          </p:cNvPr>
          <p:cNvSpPr/>
          <p:nvPr/>
        </p:nvSpPr>
        <p:spPr>
          <a:xfrm rot="10800000">
            <a:off x="0" y="157196"/>
            <a:ext cx="7565441" cy="6857999"/>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85000"/>
              <a:lumOff val="15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7" name="Picture 36">
            <a:extLst>
              <a:ext uri="{FF2B5EF4-FFF2-40B4-BE49-F238E27FC236}">
                <a16:creationId xmlns:a16="http://schemas.microsoft.com/office/drawing/2014/main" id="{9C1D0969-D5DE-41E1-931C-7157F458B399}"/>
              </a:ext>
            </a:extLst>
          </p:cNvPr>
          <p:cNvPicPr>
            <a:picLocks noChangeAspect="1"/>
          </p:cNvPicPr>
          <p:nvPr/>
        </p:nvPicPr>
        <p:blipFill>
          <a:blip r:embed="rId3"/>
          <a:stretch>
            <a:fillRect/>
          </a:stretch>
        </p:blipFill>
        <p:spPr>
          <a:xfrm>
            <a:off x="4773912" y="-157196"/>
            <a:ext cx="7610669" cy="6858000"/>
          </a:xfrm>
          <a:prstGeom prst="rect">
            <a:avLst/>
          </a:prstGeom>
        </p:spPr>
      </p:pic>
      <p:graphicFrame>
        <p:nvGraphicFramePr>
          <p:cNvPr id="22" name="Content Placeholder 2">
            <a:extLst>
              <a:ext uri="{FF2B5EF4-FFF2-40B4-BE49-F238E27FC236}">
                <a16:creationId xmlns:a16="http://schemas.microsoft.com/office/drawing/2014/main" id="{302E2224-6B58-4E46-8C70-493574B150F1}"/>
              </a:ext>
            </a:extLst>
          </p:cNvPr>
          <p:cNvGraphicFramePr>
            <a:graphicFrameLocks noGrp="1"/>
          </p:cNvGraphicFramePr>
          <p:nvPr>
            <p:ph idx="1"/>
            <p:extLst>
              <p:ext uri="{D42A27DB-BD31-4B8C-83A1-F6EECF244321}">
                <p14:modId xmlns:p14="http://schemas.microsoft.com/office/powerpoint/2010/main" val="3793058698"/>
              </p:ext>
            </p:extLst>
          </p:nvPr>
        </p:nvGraphicFramePr>
        <p:xfrm>
          <a:off x="-249133" y="605734"/>
          <a:ext cx="13180978" cy="6176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63A1EE34-36C9-4950-8F89-224AEF220129}"/>
              </a:ext>
            </a:extLst>
          </p:cNvPr>
          <p:cNvPicPr>
            <a:picLocks noChangeAspect="1"/>
          </p:cNvPicPr>
          <p:nvPr/>
        </p:nvPicPr>
        <p:blipFill>
          <a:blip r:embed="rId9"/>
          <a:stretch>
            <a:fillRect/>
          </a:stretch>
        </p:blipFill>
        <p:spPr>
          <a:xfrm>
            <a:off x="8318150" y="4019752"/>
            <a:ext cx="883023" cy="933277"/>
          </a:xfrm>
          <a:prstGeom prst="rect">
            <a:avLst/>
          </a:prstGeom>
        </p:spPr>
      </p:pic>
      <p:pic>
        <p:nvPicPr>
          <p:cNvPr id="6" name="Picture 5">
            <a:extLst>
              <a:ext uri="{FF2B5EF4-FFF2-40B4-BE49-F238E27FC236}">
                <a16:creationId xmlns:a16="http://schemas.microsoft.com/office/drawing/2014/main" id="{02C9F042-2444-43EF-A886-B7DA4032A833}"/>
              </a:ext>
            </a:extLst>
          </p:cNvPr>
          <p:cNvPicPr>
            <a:picLocks noChangeAspect="1"/>
          </p:cNvPicPr>
          <p:nvPr/>
        </p:nvPicPr>
        <p:blipFill>
          <a:blip r:embed="rId10"/>
          <a:stretch>
            <a:fillRect/>
          </a:stretch>
        </p:blipFill>
        <p:spPr>
          <a:xfrm>
            <a:off x="5857907" y="647305"/>
            <a:ext cx="966893" cy="998337"/>
          </a:xfrm>
          <a:prstGeom prst="rect">
            <a:avLst/>
          </a:prstGeom>
        </p:spPr>
      </p:pic>
      <p:pic>
        <p:nvPicPr>
          <p:cNvPr id="8" name="Picture 7">
            <a:extLst>
              <a:ext uri="{FF2B5EF4-FFF2-40B4-BE49-F238E27FC236}">
                <a16:creationId xmlns:a16="http://schemas.microsoft.com/office/drawing/2014/main" id="{55355310-47CA-4BDC-B339-4E2864FE7A01}"/>
              </a:ext>
            </a:extLst>
          </p:cNvPr>
          <p:cNvPicPr>
            <a:picLocks noChangeAspect="1"/>
          </p:cNvPicPr>
          <p:nvPr/>
        </p:nvPicPr>
        <p:blipFill>
          <a:blip r:embed="rId11"/>
          <a:stretch>
            <a:fillRect/>
          </a:stretch>
        </p:blipFill>
        <p:spPr>
          <a:xfrm>
            <a:off x="4361469" y="1158177"/>
            <a:ext cx="918667" cy="962763"/>
          </a:xfrm>
          <a:prstGeom prst="rect">
            <a:avLst/>
          </a:prstGeom>
        </p:spPr>
      </p:pic>
      <p:pic>
        <p:nvPicPr>
          <p:cNvPr id="9" name="Picture 8">
            <a:extLst>
              <a:ext uri="{FF2B5EF4-FFF2-40B4-BE49-F238E27FC236}">
                <a16:creationId xmlns:a16="http://schemas.microsoft.com/office/drawing/2014/main" id="{C608E5A0-2976-4E8C-A1B2-C1905AE7CCD8}"/>
              </a:ext>
            </a:extLst>
          </p:cNvPr>
          <p:cNvPicPr>
            <a:picLocks noChangeAspect="1"/>
          </p:cNvPicPr>
          <p:nvPr/>
        </p:nvPicPr>
        <p:blipFill>
          <a:blip r:embed="rId12"/>
          <a:stretch>
            <a:fillRect/>
          </a:stretch>
        </p:blipFill>
        <p:spPr>
          <a:xfrm>
            <a:off x="7397562" y="5327064"/>
            <a:ext cx="883023" cy="883023"/>
          </a:xfrm>
          <a:prstGeom prst="rect">
            <a:avLst/>
          </a:prstGeom>
        </p:spPr>
      </p:pic>
      <p:pic>
        <p:nvPicPr>
          <p:cNvPr id="11" name="Picture 10">
            <a:extLst>
              <a:ext uri="{FF2B5EF4-FFF2-40B4-BE49-F238E27FC236}">
                <a16:creationId xmlns:a16="http://schemas.microsoft.com/office/drawing/2014/main" id="{2143321A-DA15-4356-9600-F54301BB0AA8}"/>
              </a:ext>
            </a:extLst>
          </p:cNvPr>
          <p:cNvPicPr>
            <a:picLocks noChangeAspect="1"/>
          </p:cNvPicPr>
          <p:nvPr/>
        </p:nvPicPr>
        <p:blipFill>
          <a:blip r:embed="rId13"/>
          <a:stretch>
            <a:fillRect/>
          </a:stretch>
        </p:blipFill>
        <p:spPr>
          <a:xfrm>
            <a:off x="5886338" y="5768576"/>
            <a:ext cx="910032" cy="932228"/>
          </a:xfrm>
          <a:prstGeom prst="rect">
            <a:avLst/>
          </a:prstGeom>
        </p:spPr>
      </p:pic>
      <p:pic>
        <p:nvPicPr>
          <p:cNvPr id="23" name="Picture 22">
            <a:extLst>
              <a:ext uri="{FF2B5EF4-FFF2-40B4-BE49-F238E27FC236}">
                <a16:creationId xmlns:a16="http://schemas.microsoft.com/office/drawing/2014/main" id="{C756B8D5-204C-41B9-A0A1-307F9633F009}"/>
              </a:ext>
            </a:extLst>
          </p:cNvPr>
          <p:cNvPicPr>
            <a:picLocks noChangeAspect="1"/>
          </p:cNvPicPr>
          <p:nvPr/>
        </p:nvPicPr>
        <p:blipFill>
          <a:blip r:embed="rId14"/>
          <a:stretch>
            <a:fillRect/>
          </a:stretch>
        </p:blipFill>
        <p:spPr>
          <a:xfrm>
            <a:off x="4361469" y="5306445"/>
            <a:ext cx="954082" cy="954082"/>
          </a:xfrm>
          <a:prstGeom prst="rect">
            <a:avLst/>
          </a:prstGeom>
        </p:spPr>
      </p:pic>
      <p:pic>
        <p:nvPicPr>
          <p:cNvPr id="24" name="Picture 23">
            <a:extLst>
              <a:ext uri="{FF2B5EF4-FFF2-40B4-BE49-F238E27FC236}">
                <a16:creationId xmlns:a16="http://schemas.microsoft.com/office/drawing/2014/main" id="{D49417C4-EA5C-44F5-95A6-6AAD407E9580}"/>
              </a:ext>
            </a:extLst>
          </p:cNvPr>
          <p:cNvPicPr>
            <a:picLocks noChangeAspect="1"/>
          </p:cNvPicPr>
          <p:nvPr/>
        </p:nvPicPr>
        <p:blipFill>
          <a:blip r:embed="rId15"/>
          <a:stretch>
            <a:fillRect/>
          </a:stretch>
        </p:blipFill>
        <p:spPr>
          <a:xfrm>
            <a:off x="3437437" y="3998947"/>
            <a:ext cx="924032" cy="954082"/>
          </a:xfrm>
          <a:prstGeom prst="rect">
            <a:avLst/>
          </a:prstGeom>
        </p:spPr>
      </p:pic>
      <p:pic>
        <p:nvPicPr>
          <p:cNvPr id="25" name="Picture 24">
            <a:extLst>
              <a:ext uri="{FF2B5EF4-FFF2-40B4-BE49-F238E27FC236}">
                <a16:creationId xmlns:a16="http://schemas.microsoft.com/office/drawing/2014/main" id="{8F7C0916-5D49-49BD-86E0-C0B976E7AF53}"/>
              </a:ext>
            </a:extLst>
          </p:cNvPr>
          <p:cNvPicPr>
            <a:picLocks noChangeAspect="1"/>
          </p:cNvPicPr>
          <p:nvPr/>
        </p:nvPicPr>
        <p:blipFill>
          <a:blip r:embed="rId16"/>
          <a:stretch>
            <a:fillRect/>
          </a:stretch>
        </p:blipFill>
        <p:spPr>
          <a:xfrm>
            <a:off x="7399482" y="1168632"/>
            <a:ext cx="918668" cy="918668"/>
          </a:xfrm>
          <a:prstGeom prst="rect">
            <a:avLst/>
          </a:prstGeom>
        </p:spPr>
      </p:pic>
      <p:pic>
        <p:nvPicPr>
          <p:cNvPr id="26" name="Picture 25">
            <a:extLst>
              <a:ext uri="{FF2B5EF4-FFF2-40B4-BE49-F238E27FC236}">
                <a16:creationId xmlns:a16="http://schemas.microsoft.com/office/drawing/2014/main" id="{B1156C04-9266-4D9D-9698-6B82DADD99D9}"/>
              </a:ext>
            </a:extLst>
          </p:cNvPr>
          <p:cNvPicPr>
            <a:picLocks noChangeAspect="1"/>
          </p:cNvPicPr>
          <p:nvPr/>
        </p:nvPicPr>
        <p:blipFill>
          <a:blip r:embed="rId17"/>
          <a:stretch>
            <a:fillRect/>
          </a:stretch>
        </p:blipFill>
        <p:spPr>
          <a:xfrm>
            <a:off x="8274029" y="2456780"/>
            <a:ext cx="905093" cy="905093"/>
          </a:xfrm>
          <a:prstGeom prst="rect">
            <a:avLst/>
          </a:prstGeom>
        </p:spPr>
      </p:pic>
      <p:pic>
        <p:nvPicPr>
          <p:cNvPr id="28" name="Picture 27">
            <a:extLst>
              <a:ext uri="{FF2B5EF4-FFF2-40B4-BE49-F238E27FC236}">
                <a16:creationId xmlns:a16="http://schemas.microsoft.com/office/drawing/2014/main" id="{5ECB6035-3348-43A8-8DC8-0107C55D5392}"/>
              </a:ext>
            </a:extLst>
          </p:cNvPr>
          <p:cNvPicPr>
            <a:picLocks noChangeAspect="1"/>
          </p:cNvPicPr>
          <p:nvPr/>
        </p:nvPicPr>
        <p:blipFill>
          <a:blip r:embed="rId18"/>
          <a:stretch>
            <a:fillRect/>
          </a:stretch>
        </p:blipFill>
        <p:spPr>
          <a:xfrm>
            <a:off x="3451374" y="2433698"/>
            <a:ext cx="894750" cy="931122"/>
          </a:xfrm>
          <a:prstGeom prst="rect">
            <a:avLst/>
          </a:prstGeom>
        </p:spPr>
      </p:pic>
      <p:sp>
        <p:nvSpPr>
          <p:cNvPr id="39" name="TextBox 38">
            <a:extLst>
              <a:ext uri="{FF2B5EF4-FFF2-40B4-BE49-F238E27FC236}">
                <a16:creationId xmlns:a16="http://schemas.microsoft.com/office/drawing/2014/main" id="{A17962C2-2AC3-47FA-91A7-5D80F3B50C74}"/>
              </a:ext>
            </a:extLst>
          </p:cNvPr>
          <p:cNvSpPr txBox="1"/>
          <p:nvPr/>
        </p:nvSpPr>
        <p:spPr>
          <a:xfrm>
            <a:off x="9337612" y="4214378"/>
            <a:ext cx="1477239" cy="523220"/>
          </a:xfrm>
          <a:prstGeom prst="rect">
            <a:avLst/>
          </a:prstGeom>
          <a:noFill/>
        </p:spPr>
        <p:txBody>
          <a:bodyPr wrap="square" rtlCol="0">
            <a:spAutoFit/>
          </a:bodyPr>
          <a:lstStyle/>
          <a:p>
            <a:pPr algn="ctr"/>
            <a:r>
              <a:rPr lang="en-GB" sz="1400" dirty="0">
                <a:solidFill>
                  <a:schemeClr val="bg1">
                    <a:lumMod val="50000"/>
                  </a:schemeClr>
                </a:solidFill>
              </a:rPr>
              <a:t>FIRE ALARM &amp; FIRE FIGHTING</a:t>
            </a:r>
          </a:p>
        </p:txBody>
      </p:sp>
      <p:sp>
        <p:nvSpPr>
          <p:cNvPr id="40" name="TextBox 39">
            <a:extLst>
              <a:ext uri="{FF2B5EF4-FFF2-40B4-BE49-F238E27FC236}">
                <a16:creationId xmlns:a16="http://schemas.microsoft.com/office/drawing/2014/main" id="{A718D2A9-B8DA-45F7-9B1F-70C1D7D30BDD}"/>
              </a:ext>
            </a:extLst>
          </p:cNvPr>
          <p:cNvSpPr txBox="1"/>
          <p:nvPr/>
        </p:nvSpPr>
        <p:spPr>
          <a:xfrm>
            <a:off x="2971186" y="1309110"/>
            <a:ext cx="1558513" cy="307777"/>
          </a:xfrm>
          <a:prstGeom prst="rect">
            <a:avLst/>
          </a:prstGeom>
          <a:noFill/>
        </p:spPr>
        <p:txBody>
          <a:bodyPr wrap="square" rtlCol="0">
            <a:spAutoFit/>
          </a:bodyPr>
          <a:lstStyle/>
          <a:p>
            <a:pPr algn="ctr"/>
            <a:r>
              <a:rPr lang="en-GB" sz="1400" dirty="0">
                <a:solidFill>
                  <a:schemeClr val="bg1">
                    <a:lumMod val="50000"/>
                  </a:schemeClr>
                </a:solidFill>
              </a:rPr>
              <a:t>MEP</a:t>
            </a:r>
          </a:p>
        </p:txBody>
      </p:sp>
      <p:sp>
        <p:nvSpPr>
          <p:cNvPr id="41" name="TextBox 40">
            <a:extLst>
              <a:ext uri="{FF2B5EF4-FFF2-40B4-BE49-F238E27FC236}">
                <a16:creationId xmlns:a16="http://schemas.microsoft.com/office/drawing/2014/main" id="{F3C53236-FD7B-4C86-846C-E914603ED42A}"/>
              </a:ext>
            </a:extLst>
          </p:cNvPr>
          <p:cNvSpPr txBox="1"/>
          <p:nvPr/>
        </p:nvSpPr>
        <p:spPr>
          <a:xfrm>
            <a:off x="2770126" y="5686867"/>
            <a:ext cx="1644544" cy="523220"/>
          </a:xfrm>
          <a:prstGeom prst="rect">
            <a:avLst/>
          </a:prstGeom>
          <a:noFill/>
        </p:spPr>
        <p:txBody>
          <a:bodyPr wrap="square" rtlCol="0">
            <a:spAutoFit/>
          </a:bodyPr>
          <a:lstStyle/>
          <a:p>
            <a:pPr algn="ctr"/>
            <a:r>
              <a:rPr lang="en-GB" sz="1400" dirty="0">
                <a:solidFill>
                  <a:schemeClr val="bg1">
                    <a:lumMod val="50000"/>
                  </a:schemeClr>
                </a:solidFill>
              </a:rPr>
              <a:t>CAR PARKING SYSTEMS</a:t>
            </a:r>
          </a:p>
        </p:txBody>
      </p:sp>
      <p:sp>
        <p:nvSpPr>
          <p:cNvPr id="42" name="TextBox 41">
            <a:extLst>
              <a:ext uri="{FF2B5EF4-FFF2-40B4-BE49-F238E27FC236}">
                <a16:creationId xmlns:a16="http://schemas.microsoft.com/office/drawing/2014/main" id="{47D0B57D-5C11-4B31-AE9D-3D5713C80F01}"/>
              </a:ext>
            </a:extLst>
          </p:cNvPr>
          <p:cNvSpPr txBox="1"/>
          <p:nvPr/>
        </p:nvSpPr>
        <p:spPr>
          <a:xfrm>
            <a:off x="5452366" y="5160707"/>
            <a:ext cx="1807617" cy="523220"/>
          </a:xfrm>
          <a:prstGeom prst="rect">
            <a:avLst/>
          </a:prstGeom>
          <a:noFill/>
        </p:spPr>
        <p:txBody>
          <a:bodyPr wrap="square" rtlCol="0">
            <a:spAutoFit/>
          </a:bodyPr>
          <a:lstStyle/>
          <a:p>
            <a:pPr algn="ctr"/>
            <a:r>
              <a:rPr lang="en-GB" sz="1400" dirty="0">
                <a:solidFill>
                  <a:schemeClr val="bg1">
                    <a:lumMod val="50000"/>
                  </a:schemeClr>
                </a:solidFill>
              </a:rPr>
              <a:t>PHYISICAL SECURITY SYSTEMS</a:t>
            </a:r>
          </a:p>
        </p:txBody>
      </p:sp>
      <p:sp>
        <p:nvSpPr>
          <p:cNvPr id="43" name="TextBox 42">
            <a:extLst>
              <a:ext uri="{FF2B5EF4-FFF2-40B4-BE49-F238E27FC236}">
                <a16:creationId xmlns:a16="http://schemas.microsoft.com/office/drawing/2014/main" id="{506F9D89-550C-45CE-B14A-AAE7C6A7944F}"/>
              </a:ext>
            </a:extLst>
          </p:cNvPr>
          <p:cNvSpPr txBox="1"/>
          <p:nvPr/>
        </p:nvSpPr>
        <p:spPr>
          <a:xfrm>
            <a:off x="8418164" y="5683927"/>
            <a:ext cx="1477239" cy="523220"/>
          </a:xfrm>
          <a:prstGeom prst="rect">
            <a:avLst/>
          </a:prstGeom>
          <a:noFill/>
        </p:spPr>
        <p:txBody>
          <a:bodyPr wrap="square" rtlCol="0">
            <a:spAutoFit/>
          </a:bodyPr>
          <a:lstStyle/>
          <a:p>
            <a:pPr algn="ctr"/>
            <a:r>
              <a:rPr lang="en-GB" sz="1400" dirty="0">
                <a:solidFill>
                  <a:schemeClr val="bg1">
                    <a:lumMod val="50000"/>
                  </a:schemeClr>
                </a:solidFill>
              </a:rPr>
              <a:t>PUBLIC ADDRESS SYSTEMS</a:t>
            </a:r>
          </a:p>
        </p:txBody>
      </p:sp>
      <p:sp>
        <p:nvSpPr>
          <p:cNvPr id="44" name="TextBox 43">
            <a:extLst>
              <a:ext uri="{FF2B5EF4-FFF2-40B4-BE49-F238E27FC236}">
                <a16:creationId xmlns:a16="http://schemas.microsoft.com/office/drawing/2014/main" id="{BDD42AB3-DB74-4BE7-83C4-81F9FE4026A8}"/>
              </a:ext>
            </a:extLst>
          </p:cNvPr>
          <p:cNvSpPr txBox="1"/>
          <p:nvPr/>
        </p:nvSpPr>
        <p:spPr>
          <a:xfrm>
            <a:off x="8361340" y="1298741"/>
            <a:ext cx="1477239" cy="307777"/>
          </a:xfrm>
          <a:prstGeom prst="rect">
            <a:avLst/>
          </a:prstGeom>
          <a:noFill/>
        </p:spPr>
        <p:txBody>
          <a:bodyPr wrap="square" rtlCol="0">
            <a:spAutoFit/>
          </a:bodyPr>
          <a:lstStyle/>
          <a:p>
            <a:pPr algn="ctr"/>
            <a:r>
              <a:rPr lang="en-GB" sz="1400" dirty="0">
                <a:solidFill>
                  <a:schemeClr val="bg1">
                    <a:lumMod val="50000"/>
                  </a:schemeClr>
                </a:solidFill>
              </a:rPr>
              <a:t>CCTV SYSTEMS</a:t>
            </a:r>
          </a:p>
        </p:txBody>
      </p:sp>
      <p:sp>
        <p:nvSpPr>
          <p:cNvPr id="45" name="TextBox 44">
            <a:extLst>
              <a:ext uri="{FF2B5EF4-FFF2-40B4-BE49-F238E27FC236}">
                <a16:creationId xmlns:a16="http://schemas.microsoft.com/office/drawing/2014/main" id="{6D1F19E2-6AD6-4528-926A-7E153D4F5A3E}"/>
              </a:ext>
            </a:extLst>
          </p:cNvPr>
          <p:cNvSpPr txBox="1"/>
          <p:nvPr/>
        </p:nvSpPr>
        <p:spPr>
          <a:xfrm>
            <a:off x="2105199" y="4297771"/>
            <a:ext cx="1416328" cy="523220"/>
          </a:xfrm>
          <a:prstGeom prst="rect">
            <a:avLst/>
          </a:prstGeom>
          <a:noFill/>
        </p:spPr>
        <p:txBody>
          <a:bodyPr wrap="square" rtlCol="0">
            <a:spAutoFit/>
          </a:bodyPr>
          <a:lstStyle/>
          <a:p>
            <a:pPr algn="ctr"/>
            <a:r>
              <a:rPr lang="en-GB" sz="1400" dirty="0">
                <a:solidFill>
                  <a:schemeClr val="bg1">
                    <a:lumMod val="50000"/>
                  </a:schemeClr>
                </a:solidFill>
              </a:rPr>
              <a:t>LIGHTING SYSTEMS</a:t>
            </a:r>
          </a:p>
        </p:txBody>
      </p:sp>
      <p:sp>
        <p:nvSpPr>
          <p:cNvPr id="46" name="TextBox 45">
            <a:extLst>
              <a:ext uri="{FF2B5EF4-FFF2-40B4-BE49-F238E27FC236}">
                <a16:creationId xmlns:a16="http://schemas.microsoft.com/office/drawing/2014/main" id="{0C48D889-6FAD-423E-A5C6-74014A27AC5F}"/>
              </a:ext>
            </a:extLst>
          </p:cNvPr>
          <p:cNvSpPr txBox="1"/>
          <p:nvPr/>
        </p:nvSpPr>
        <p:spPr>
          <a:xfrm>
            <a:off x="2165490" y="2607302"/>
            <a:ext cx="1477239" cy="523220"/>
          </a:xfrm>
          <a:prstGeom prst="rect">
            <a:avLst/>
          </a:prstGeom>
          <a:noFill/>
        </p:spPr>
        <p:txBody>
          <a:bodyPr wrap="square" rtlCol="0">
            <a:spAutoFit/>
          </a:bodyPr>
          <a:lstStyle/>
          <a:p>
            <a:pPr algn="ctr"/>
            <a:r>
              <a:rPr lang="en-GB" sz="1400" dirty="0">
                <a:solidFill>
                  <a:schemeClr val="bg1">
                    <a:lumMod val="50000"/>
                  </a:schemeClr>
                </a:solidFill>
              </a:rPr>
              <a:t>CENTRAL BATTERY</a:t>
            </a:r>
          </a:p>
        </p:txBody>
      </p:sp>
      <p:sp>
        <p:nvSpPr>
          <p:cNvPr id="47" name="TextBox 46">
            <a:extLst>
              <a:ext uri="{FF2B5EF4-FFF2-40B4-BE49-F238E27FC236}">
                <a16:creationId xmlns:a16="http://schemas.microsoft.com/office/drawing/2014/main" id="{E3292097-6E19-4142-AE9F-8D1C1E51FC69}"/>
              </a:ext>
            </a:extLst>
          </p:cNvPr>
          <p:cNvSpPr txBox="1"/>
          <p:nvPr/>
        </p:nvSpPr>
        <p:spPr>
          <a:xfrm>
            <a:off x="9304612" y="2577990"/>
            <a:ext cx="1477239" cy="523220"/>
          </a:xfrm>
          <a:prstGeom prst="rect">
            <a:avLst/>
          </a:prstGeom>
          <a:noFill/>
        </p:spPr>
        <p:txBody>
          <a:bodyPr wrap="square" rtlCol="0">
            <a:spAutoFit/>
          </a:bodyPr>
          <a:lstStyle/>
          <a:p>
            <a:pPr algn="ctr"/>
            <a:r>
              <a:rPr lang="en-GB" sz="1400" dirty="0">
                <a:solidFill>
                  <a:schemeClr val="bg1">
                    <a:lumMod val="50000"/>
                  </a:schemeClr>
                </a:solidFill>
              </a:rPr>
              <a:t>ACCESS CONTROL SYSTEMS</a:t>
            </a:r>
          </a:p>
        </p:txBody>
      </p:sp>
      <p:sp>
        <p:nvSpPr>
          <p:cNvPr id="49" name="TextBox 48">
            <a:extLst>
              <a:ext uri="{FF2B5EF4-FFF2-40B4-BE49-F238E27FC236}">
                <a16:creationId xmlns:a16="http://schemas.microsoft.com/office/drawing/2014/main" id="{EEF36A7B-2310-454E-8133-60A7C8D60F79}"/>
              </a:ext>
            </a:extLst>
          </p:cNvPr>
          <p:cNvSpPr txBox="1"/>
          <p:nvPr/>
        </p:nvSpPr>
        <p:spPr>
          <a:xfrm>
            <a:off x="5503282" y="1732499"/>
            <a:ext cx="1711363" cy="954107"/>
          </a:xfrm>
          <a:prstGeom prst="rect">
            <a:avLst/>
          </a:prstGeom>
          <a:noFill/>
        </p:spPr>
        <p:txBody>
          <a:bodyPr wrap="square" rtlCol="0">
            <a:spAutoFit/>
          </a:bodyPr>
          <a:lstStyle/>
          <a:p>
            <a:pPr algn="ctr"/>
            <a:r>
              <a:rPr lang="en-GB" sz="1400" dirty="0">
                <a:solidFill>
                  <a:schemeClr val="bg1">
                    <a:lumMod val="50000"/>
                  </a:schemeClr>
                </a:solidFill>
              </a:rPr>
              <a:t>PHYSICAL SECURITY INFORMATION MANAGEMENT SYSTEM</a:t>
            </a:r>
          </a:p>
        </p:txBody>
      </p:sp>
      <p:sp>
        <p:nvSpPr>
          <p:cNvPr id="19" name="Title 1">
            <a:extLst>
              <a:ext uri="{FF2B5EF4-FFF2-40B4-BE49-F238E27FC236}">
                <a16:creationId xmlns:a16="http://schemas.microsoft.com/office/drawing/2014/main" id="{57B09831-2EFF-4406-AE35-203BD9E67BE2}"/>
              </a:ext>
            </a:extLst>
          </p:cNvPr>
          <p:cNvSpPr txBox="1">
            <a:spLocks/>
          </p:cNvSpPr>
          <p:nvPr/>
        </p:nvSpPr>
        <p:spPr>
          <a:xfrm>
            <a:off x="3992102" y="2894342"/>
            <a:ext cx="2587234" cy="682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GB" sz="2800" u="sng" dirty="0">
                <a:solidFill>
                  <a:schemeClr val="tx1">
                    <a:lumMod val="65000"/>
                    <a:lumOff val="35000"/>
                  </a:schemeClr>
                </a:solidFill>
              </a:rPr>
              <a:t>SOLUTIONS</a:t>
            </a:r>
            <a:endParaRPr lang="en-GB" sz="2800" u="sng" dirty="0"/>
          </a:p>
        </p:txBody>
      </p:sp>
      <p:sp>
        <p:nvSpPr>
          <p:cNvPr id="50" name="Title 1">
            <a:extLst>
              <a:ext uri="{FF2B5EF4-FFF2-40B4-BE49-F238E27FC236}">
                <a16:creationId xmlns:a16="http://schemas.microsoft.com/office/drawing/2014/main" id="{A0DE3585-F43E-459D-BCAA-15AF46F71DFE}"/>
              </a:ext>
            </a:extLst>
          </p:cNvPr>
          <p:cNvSpPr txBox="1">
            <a:spLocks/>
          </p:cNvSpPr>
          <p:nvPr/>
        </p:nvSpPr>
        <p:spPr>
          <a:xfrm>
            <a:off x="5964288" y="3404010"/>
            <a:ext cx="2037565" cy="6063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GB" sz="2800" u="sng" dirty="0">
                <a:solidFill>
                  <a:schemeClr val="accent1">
                    <a:lumMod val="75000"/>
                  </a:schemeClr>
                </a:solidFill>
              </a:rPr>
              <a:t>WE OFFER</a:t>
            </a:r>
          </a:p>
        </p:txBody>
      </p:sp>
    </p:spTree>
    <p:extLst>
      <p:ext uri="{BB962C8B-B14F-4D97-AF65-F5344CB8AC3E}">
        <p14:creationId xmlns:p14="http://schemas.microsoft.com/office/powerpoint/2010/main" val="128255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7"/>
          <p:cNvSpPr/>
          <p:nvPr/>
        </p:nvSpPr>
        <p:spPr>
          <a:xfrm>
            <a:off x="2386311" y="2117683"/>
            <a:ext cx="3354729" cy="2673751"/>
          </a:xfrm>
          <a:prstGeom prst="parallelogram">
            <a:avLst>
              <a:gd name="adj" fmla="val 41493"/>
            </a:avLst>
          </a:prstGeom>
          <a:solidFill>
            <a:schemeClr val="tx1">
              <a:lumMod val="50000"/>
              <a:lumOff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p:cNvSpPr/>
          <p:nvPr/>
        </p:nvSpPr>
        <p:spPr>
          <a:xfrm>
            <a:off x="291568" y="0"/>
            <a:ext cx="6031100"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6287942" y="1614196"/>
            <a:ext cx="5136271" cy="803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PH</a:t>
            </a:r>
            <a:r>
              <a:rPr lang="en-GB" sz="3200" dirty="0">
                <a:solidFill>
                  <a:schemeClr val="tx1">
                    <a:lumMod val="65000"/>
                    <a:lumOff val="35000"/>
                  </a:schemeClr>
                </a:solidFill>
              </a:rPr>
              <a:t>YISICAL</a:t>
            </a:r>
            <a:r>
              <a:rPr lang="en-GB" sz="3200" dirty="0">
                <a:solidFill>
                  <a:schemeClr val="tx2">
                    <a:lumMod val="60000"/>
                    <a:lumOff val="40000"/>
                  </a:schemeClr>
                </a:solidFill>
              </a:rPr>
              <a:t> SYCURITY INFORMATION SYSTEM - PSIM</a:t>
            </a:r>
          </a:p>
        </p:txBody>
      </p:sp>
      <p:sp>
        <p:nvSpPr>
          <p:cNvPr id="10" name="Title 1"/>
          <p:cNvSpPr txBox="1">
            <a:spLocks/>
          </p:cNvSpPr>
          <p:nvPr/>
        </p:nvSpPr>
        <p:spPr>
          <a:xfrm>
            <a:off x="6287943" y="2618060"/>
            <a:ext cx="4476770" cy="249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2">
                    <a:lumMod val="60000"/>
                    <a:lumOff val="40000"/>
                  </a:schemeClr>
                </a:solidFill>
              </a:rPr>
              <a:t>Physical Security Information Management PSIM system can tie various security systems together to provide a single interface for total security control. </a:t>
            </a:r>
          </a:p>
          <a:p>
            <a:endParaRPr lang="en-GB" sz="1800" dirty="0">
              <a:solidFill>
                <a:schemeClr val="tx2">
                  <a:lumMod val="60000"/>
                  <a:lumOff val="40000"/>
                </a:schemeClr>
              </a:solidFill>
            </a:endParaRPr>
          </a:p>
        </p:txBody>
      </p:sp>
      <p:sp>
        <p:nvSpPr>
          <p:cNvPr id="12" name="Parallelogram 11"/>
          <p:cNvSpPr/>
          <p:nvPr/>
        </p:nvSpPr>
        <p:spPr>
          <a:xfrm>
            <a:off x="0" y="0"/>
            <a:ext cx="6031100" cy="6858000"/>
          </a:xfrm>
          <a:prstGeom prst="parallelogram">
            <a:avLst>
              <a:gd name="adj" fmla="val 47136"/>
            </a:avLst>
          </a:prstGeom>
          <a:blipFill dpi="0" rotWithShape="1">
            <a:blip r:embed="rId2">
              <a:alphaModFix amt="87000"/>
            </a:blip>
            <a:srcRect/>
            <a:stretch>
              <a:fillRect l="-4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909" y="200816"/>
            <a:ext cx="1104188" cy="23329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2904" y="190161"/>
            <a:ext cx="1321809" cy="36077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7411" y="4341090"/>
            <a:ext cx="3324795" cy="222159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8001" y="5186464"/>
            <a:ext cx="2333607" cy="1459345"/>
          </a:xfrm>
          <a:prstGeom prst="rect">
            <a:avLst/>
          </a:prstGeom>
        </p:spPr>
      </p:pic>
      <p:pic>
        <p:nvPicPr>
          <p:cNvPr id="11" name="Picture 10">
            <a:extLst>
              <a:ext uri="{FF2B5EF4-FFF2-40B4-BE49-F238E27FC236}">
                <a16:creationId xmlns:a16="http://schemas.microsoft.com/office/drawing/2014/main" id="{02713C24-B321-4CCE-BECD-EB193400326C}"/>
              </a:ext>
            </a:extLst>
          </p:cNvPr>
          <p:cNvPicPr>
            <a:picLocks noChangeAspect="1"/>
          </p:cNvPicPr>
          <p:nvPr/>
        </p:nvPicPr>
        <p:blipFill>
          <a:blip r:embed="rId7"/>
          <a:stretch>
            <a:fillRect/>
          </a:stretch>
        </p:blipFill>
        <p:spPr>
          <a:xfrm>
            <a:off x="0" y="48255"/>
            <a:ext cx="1524502" cy="771708"/>
          </a:xfrm>
          <a:prstGeom prst="rect">
            <a:avLst/>
          </a:prstGeom>
        </p:spPr>
      </p:pic>
    </p:spTree>
    <p:extLst>
      <p:ext uri="{BB962C8B-B14F-4D97-AF65-F5344CB8AC3E}">
        <p14:creationId xmlns:p14="http://schemas.microsoft.com/office/powerpoint/2010/main" val="4048949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729983-BEAE-45B2-925A-454E3C2C7E82}"/>
              </a:ext>
            </a:extLst>
          </p:cNvPr>
          <p:cNvPicPr>
            <a:picLocks noChangeAspect="1"/>
          </p:cNvPicPr>
          <p:nvPr/>
        </p:nvPicPr>
        <p:blipFill>
          <a:blip r:embed="rId2"/>
          <a:stretch>
            <a:fillRect/>
          </a:stretch>
        </p:blipFill>
        <p:spPr>
          <a:xfrm>
            <a:off x="0" y="-29214"/>
            <a:ext cx="1524502" cy="813923"/>
          </a:xfrm>
          <a:prstGeom prst="rect">
            <a:avLst/>
          </a:prstGeom>
        </p:spPr>
      </p:pic>
      <p:sp>
        <p:nvSpPr>
          <p:cNvPr id="26" name="Rectangle 19">
            <a:extLst>
              <a:ext uri="{FF2B5EF4-FFF2-40B4-BE49-F238E27FC236}">
                <a16:creationId xmlns:a16="http://schemas.microsoft.com/office/drawing/2014/main" id="{E97C36FC-DEAA-4DCA-B0AB-7F9357FA4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045" y="643467"/>
            <a:ext cx="4661488" cy="246074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o-design-electrical-and-elv-system.bmp">
            <a:extLst>
              <a:ext uri="{FF2B5EF4-FFF2-40B4-BE49-F238E27FC236}">
                <a16:creationId xmlns:a16="http://schemas.microsoft.com/office/drawing/2014/main" id="{135ECB67-A365-4D6A-AC3E-994447BA9F02}"/>
              </a:ext>
            </a:extLst>
          </p:cNvPr>
          <p:cNvPicPr>
            <a:picLocks noChangeAspect="1"/>
          </p:cNvPicPr>
          <p:nvPr/>
        </p:nvPicPr>
        <p:blipFill rotWithShape="1">
          <a:blip r:embed="rId3"/>
          <a:srcRect l="11661" r="1054" b="-2"/>
          <a:stretch/>
        </p:blipFill>
        <p:spPr>
          <a:xfrm>
            <a:off x="762251" y="643468"/>
            <a:ext cx="5275650" cy="2885864"/>
          </a:xfrm>
          <a:custGeom>
            <a:avLst/>
            <a:gdLst>
              <a:gd name="connsiteX0" fmla="*/ 0 w 6082711"/>
              <a:gd name="connsiteY0" fmla="*/ 0 h 3920044"/>
              <a:gd name="connsiteX1" fmla="*/ 6082711 w 6082711"/>
              <a:gd name="connsiteY1" fmla="*/ 0 h 3920044"/>
              <a:gd name="connsiteX2" fmla="*/ 6082711 w 6082711"/>
              <a:gd name="connsiteY2" fmla="*/ 3103225 h 3920044"/>
              <a:gd name="connsiteX3" fmla="*/ 4614930 w 6082711"/>
              <a:gd name="connsiteY3" fmla="*/ 3103225 h 3920044"/>
              <a:gd name="connsiteX4" fmla="*/ 4614930 w 6082711"/>
              <a:gd name="connsiteY4" fmla="*/ 3920044 h 3920044"/>
              <a:gd name="connsiteX5" fmla="*/ 0 w 6082711"/>
              <a:gd name="connsiteY5" fmla="*/ 392004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27" name="Rectangle 21">
            <a:extLst>
              <a:ext uri="{FF2B5EF4-FFF2-40B4-BE49-F238E27FC236}">
                <a16:creationId xmlns:a16="http://schemas.microsoft.com/office/drawing/2014/main" id="{278C38CD-A630-49FF-8417-6792A2B13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4080063"/>
            <a:ext cx="4614930" cy="2156145"/>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ELV.bmp">
            <a:extLst>
              <a:ext uri="{FF2B5EF4-FFF2-40B4-BE49-F238E27FC236}">
                <a16:creationId xmlns:a16="http://schemas.microsoft.com/office/drawing/2014/main" id="{81A1E237-B02E-4AFE-800B-8594525EC97B}"/>
              </a:ext>
            </a:extLst>
          </p:cNvPr>
          <p:cNvPicPr>
            <a:picLocks noChangeAspect="1"/>
          </p:cNvPicPr>
          <p:nvPr/>
        </p:nvPicPr>
        <p:blipFill>
          <a:blip r:embed="rId4">
            <a:grayscl/>
          </a:blip>
          <a:stretch>
            <a:fillRect/>
          </a:stretch>
        </p:blipFill>
        <p:spPr>
          <a:xfrm>
            <a:off x="3992375" y="2188146"/>
            <a:ext cx="7628944" cy="4026387"/>
          </a:xfrm>
          <a:prstGeom prst="rect">
            <a:avLst/>
          </a:prstGeom>
        </p:spPr>
      </p:pic>
    </p:spTree>
    <p:extLst>
      <p:ext uri="{BB962C8B-B14F-4D97-AF65-F5344CB8AC3E}">
        <p14:creationId xmlns:p14="http://schemas.microsoft.com/office/powerpoint/2010/main" val="56339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664" y="5707960"/>
            <a:ext cx="1150040" cy="115004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117" y="4306605"/>
            <a:ext cx="1147763" cy="114776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4378" y="2816727"/>
            <a:ext cx="987446" cy="987446"/>
          </a:xfrm>
          <a:prstGeom prst="rect">
            <a:avLst/>
          </a:prstGeom>
        </p:spPr>
      </p:pic>
      <p:sp>
        <p:nvSpPr>
          <p:cNvPr id="8" name="Parallelogram 7"/>
          <p:cNvSpPr/>
          <p:nvPr/>
        </p:nvSpPr>
        <p:spPr>
          <a:xfrm>
            <a:off x="2386311" y="2117683"/>
            <a:ext cx="3354729" cy="2673751"/>
          </a:xfrm>
          <a:prstGeom prst="parallelogram">
            <a:avLst>
              <a:gd name="adj" fmla="val 41493"/>
            </a:avLst>
          </a:prstGeom>
          <a:solidFill>
            <a:schemeClr val="tx1">
              <a:lumMod val="50000"/>
              <a:lumOff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p:cNvSpPr/>
          <p:nvPr/>
        </p:nvSpPr>
        <p:spPr>
          <a:xfrm>
            <a:off x="291568" y="0"/>
            <a:ext cx="6031100"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6327119" y="1906367"/>
            <a:ext cx="4606732"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CC</a:t>
            </a:r>
            <a:r>
              <a:rPr lang="en-GB" sz="3200" dirty="0">
                <a:solidFill>
                  <a:schemeClr val="tx1">
                    <a:lumMod val="65000"/>
                    <a:lumOff val="35000"/>
                  </a:schemeClr>
                </a:solidFill>
              </a:rPr>
              <a:t>TV</a:t>
            </a:r>
            <a:r>
              <a:rPr lang="en-GB" sz="3200" dirty="0">
                <a:solidFill>
                  <a:schemeClr val="tx2">
                    <a:lumMod val="60000"/>
                    <a:lumOff val="40000"/>
                  </a:schemeClr>
                </a:solidFill>
              </a:rPr>
              <a:t> SURVILLENCE SYSTEM</a:t>
            </a:r>
          </a:p>
        </p:txBody>
      </p:sp>
      <p:sp>
        <p:nvSpPr>
          <p:cNvPr id="12" name="Parallelogram 11"/>
          <p:cNvSpPr/>
          <p:nvPr/>
        </p:nvSpPr>
        <p:spPr>
          <a:xfrm>
            <a:off x="0" y="0"/>
            <a:ext cx="6031100" cy="6858000"/>
          </a:xfrm>
          <a:prstGeom prst="parallelogram">
            <a:avLst>
              <a:gd name="adj" fmla="val 47136"/>
            </a:avLst>
          </a:prstGeom>
          <a:blipFill dpi="0" rotWithShape="1">
            <a:blip r:embed="rId5">
              <a:alphaModFix amt="87000"/>
            </a:blip>
            <a:srcRect/>
            <a:stretch>
              <a:fillRect l="-1000" r="-6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9427" y="5226344"/>
            <a:ext cx="2730091" cy="163165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9300" y="396033"/>
            <a:ext cx="1092156" cy="321115"/>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8658" y="437223"/>
            <a:ext cx="1193165" cy="282303"/>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3774" y="734056"/>
            <a:ext cx="1367710" cy="722969"/>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4821" y="898612"/>
            <a:ext cx="1075664" cy="28236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49829" y="473082"/>
            <a:ext cx="1353366" cy="176523"/>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34183" y="1423517"/>
            <a:ext cx="1166525" cy="244669"/>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67814" y="879559"/>
            <a:ext cx="1156433" cy="290939"/>
          </a:xfrm>
          <a:prstGeom prst="rect">
            <a:avLst/>
          </a:prstGeom>
        </p:spPr>
      </p:pic>
      <p:pic>
        <p:nvPicPr>
          <p:cNvPr id="24" name="Picture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032" y="847156"/>
            <a:ext cx="1194841" cy="417644"/>
          </a:xfrm>
          <a:prstGeom prst="rect">
            <a:avLst/>
          </a:prstGeom>
        </p:spPr>
      </p:pic>
      <p:pic>
        <p:nvPicPr>
          <p:cNvPr id="30" name="Picture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43194" y="1313264"/>
            <a:ext cx="1455289" cy="474327"/>
          </a:xfrm>
          <a:prstGeom prst="rect">
            <a:avLst/>
          </a:prstGeom>
        </p:spPr>
      </p:pic>
      <p:pic>
        <p:nvPicPr>
          <p:cNvPr id="31" name="Picture 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69025" y="427662"/>
            <a:ext cx="1297208" cy="289486"/>
          </a:xfrm>
          <a:prstGeom prst="rect">
            <a:avLst/>
          </a:prstGeom>
        </p:spPr>
      </p:pic>
      <p:sp>
        <p:nvSpPr>
          <p:cNvPr id="26" name="Rectangle 25"/>
          <p:cNvSpPr/>
          <p:nvPr/>
        </p:nvSpPr>
        <p:spPr>
          <a:xfrm>
            <a:off x="6322668" y="2670098"/>
            <a:ext cx="5364480" cy="2862322"/>
          </a:xfrm>
          <a:prstGeom prst="rect">
            <a:avLst/>
          </a:prstGeom>
        </p:spPr>
        <p:txBody>
          <a:bodyPr wrap="square">
            <a:spAutoFit/>
          </a:bodyPr>
          <a:lstStyle/>
          <a:p>
            <a:r>
              <a:rPr lang="en-GB" dirty="0">
                <a:solidFill>
                  <a:schemeClr val="tx2">
                    <a:lumMod val="60000"/>
                    <a:lumOff val="40000"/>
                  </a:schemeClr>
                </a:solidFill>
              </a:rPr>
              <a:t>End to End IP video surveillance solutions</a:t>
            </a:r>
            <a:endParaRPr lang="en-GB" dirty="0">
              <a:solidFill>
                <a:schemeClr val="tx1">
                  <a:lumMod val="50000"/>
                  <a:lumOff val="50000"/>
                </a:schemeClr>
              </a:solidFill>
            </a:endParaRPr>
          </a:p>
          <a:p>
            <a:endParaRPr lang="en-GB" dirty="0">
              <a:solidFill>
                <a:schemeClr val="tx1">
                  <a:lumMod val="50000"/>
                  <a:lumOff val="50000"/>
                </a:schemeClr>
              </a:solidFill>
            </a:endParaRPr>
          </a:p>
          <a:p>
            <a:pPr>
              <a:buFont typeface="Arial" pitchFamily="34" charset="0"/>
              <a:buChar char="•"/>
            </a:pPr>
            <a:r>
              <a:rPr lang="en-GB" dirty="0">
                <a:solidFill>
                  <a:schemeClr val="tx1">
                    <a:lumMod val="50000"/>
                    <a:lumOff val="50000"/>
                  </a:schemeClr>
                </a:solidFill>
              </a:rPr>
              <a:t>HD  CCTV Cameras</a:t>
            </a:r>
          </a:p>
          <a:p>
            <a:pPr>
              <a:buFont typeface="Arial" pitchFamily="34" charset="0"/>
              <a:buChar char="•"/>
            </a:pPr>
            <a:r>
              <a:rPr lang="en-GB" dirty="0">
                <a:solidFill>
                  <a:schemeClr val="tx1">
                    <a:lumMod val="50000"/>
                    <a:lumOff val="50000"/>
                  </a:schemeClr>
                </a:solidFill>
              </a:rPr>
              <a:t>Video Analytics (Left object, Loitering, Perimeter Intrusion etc.)</a:t>
            </a:r>
          </a:p>
          <a:p>
            <a:pPr>
              <a:buFont typeface="Arial" pitchFamily="34" charset="0"/>
              <a:buChar char="•"/>
            </a:pPr>
            <a:r>
              <a:rPr lang="en-GB" dirty="0">
                <a:solidFill>
                  <a:schemeClr val="tx1">
                    <a:lumMod val="50000"/>
                    <a:lumOff val="50000"/>
                  </a:schemeClr>
                </a:solidFill>
              </a:rPr>
              <a:t>Video Wall, Display Screens</a:t>
            </a:r>
          </a:p>
          <a:p>
            <a:pPr>
              <a:buFont typeface="Arial" pitchFamily="34" charset="0"/>
              <a:buChar char="•"/>
            </a:pPr>
            <a:r>
              <a:rPr lang="en-GB" dirty="0">
                <a:solidFill>
                  <a:schemeClr val="tx1">
                    <a:lumMod val="50000"/>
                    <a:lumOff val="50000"/>
                  </a:schemeClr>
                </a:solidFill>
              </a:rPr>
              <a:t>High End Servers, Work Stations and Storages    </a:t>
            </a:r>
          </a:p>
          <a:p>
            <a:pPr>
              <a:buFont typeface="Arial" pitchFamily="34" charset="0"/>
              <a:buChar char="•"/>
            </a:pPr>
            <a:r>
              <a:rPr lang="en-GB" dirty="0">
                <a:solidFill>
                  <a:schemeClr val="tx1">
                    <a:lumMod val="50000"/>
                    <a:lumOff val="50000"/>
                  </a:schemeClr>
                </a:solidFill>
              </a:rPr>
              <a:t> Video Management System Software</a:t>
            </a:r>
          </a:p>
          <a:p>
            <a:pPr>
              <a:buFont typeface="Arial" pitchFamily="34" charset="0"/>
              <a:buChar char="•"/>
            </a:pPr>
            <a:r>
              <a:rPr lang="en-GB" dirty="0">
                <a:solidFill>
                  <a:schemeClr val="tx1">
                    <a:lumMod val="50000"/>
                    <a:lumOff val="50000"/>
                  </a:schemeClr>
                </a:solidFill>
              </a:rPr>
              <a:t>API, SDK for Integration with Access Control and third Party System</a:t>
            </a:r>
          </a:p>
        </p:txBody>
      </p:sp>
      <p:pic>
        <p:nvPicPr>
          <p:cNvPr id="25" name="Picture 24">
            <a:extLst>
              <a:ext uri="{FF2B5EF4-FFF2-40B4-BE49-F238E27FC236}">
                <a16:creationId xmlns:a16="http://schemas.microsoft.com/office/drawing/2014/main" id="{FFB77C7C-9F2F-45FF-857A-9C902BF6F572}"/>
              </a:ext>
            </a:extLst>
          </p:cNvPr>
          <p:cNvPicPr>
            <a:picLocks noChangeAspect="1"/>
          </p:cNvPicPr>
          <p:nvPr/>
        </p:nvPicPr>
        <p:blipFill>
          <a:blip r:embed="rId17"/>
          <a:stretch>
            <a:fillRect/>
          </a:stretch>
        </p:blipFill>
        <p:spPr>
          <a:xfrm>
            <a:off x="0" y="0"/>
            <a:ext cx="1524502" cy="771708"/>
          </a:xfrm>
          <a:prstGeom prst="rect">
            <a:avLst/>
          </a:prstGeom>
        </p:spPr>
      </p:pic>
    </p:spTree>
    <p:extLst>
      <p:ext uri="{BB962C8B-B14F-4D97-AF65-F5344CB8AC3E}">
        <p14:creationId xmlns:p14="http://schemas.microsoft.com/office/powerpoint/2010/main" val="17188625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1381" y="302411"/>
            <a:ext cx="1308291" cy="325619"/>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0277" y="4586068"/>
            <a:ext cx="1316668" cy="13166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377" y="1661336"/>
            <a:ext cx="1536164" cy="146937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8466" y="3370853"/>
            <a:ext cx="1386926" cy="1165980"/>
          </a:xfrm>
          <a:prstGeom prst="rect">
            <a:avLst/>
          </a:prstGeom>
        </p:spPr>
      </p:pic>
      <p:sp>
        <p:nvSpPr>
          <p:cNvPr id="8" name="Parallelogram 7"/>
          <p:cNvSpPr/>
          <p:nvPr/>
        </p:nvSpPr>
        <p:spPr>
          <a:xfrm>
            <a:off x="6263449" y="2321814"/>
            <a:ext cx="3354729" cy="2673751"/>
          </a:xfrm>
          <a:prstGeom prst="parallelogram">
            <a:avLst>
              <a:gd name="adj" fmla="val 41493"/>
            </a:avLst>
          </a:prstGeom>
          <a:solidFill>
            <a:schemeClr val="tx1">
              <a:lumMod val="50000"/>
              <a:lumOff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p:cNvSpPr/>
          <p:nvPr/>
        </p:nvSpPr>
        <p:spPr>
          <a:xfrm>
            <a:off x="5397795" y="20238"/>
            <a:ext cx="6031100"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894001" y="1183618"/>
            <a:ext cx="4606732"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AC</a:t>
            </a:r>
            <a:r>
              <a:rPr lang="en-GB" sz="3200" dirty="0">
                <a:solidFill>
                  <a:schemeClr val="tx1">
                    <a:lumMod val="65000"/>
                    <a:lumOff val="35000"/>
                  </a:schemeClr>
                </a:solidFill>
              </a:rPr>
              <a:t>CESS</a:t>
            </a:r>
            <a:r>
              <a:rPr lang="en-GB" sz="3200" dirty="0">
                <a:solidFill>
                  <a:schemeClr val="tx2">
                    <a:lumMod val="60000"/>
                    <a:lumOff val="40000"/>
                  </a:schemeClr>
                </a:solidFill>
              </a:rPr>
              <a:t> CONTROL SYSTEM</a:t>
            </a:r>
          </a:p>
        </p:txBody>
      </p:sp>
      <p:sp>
        <p:nvSpPr>
          <p:cNvPr id="10" name="Title 1"/>
          <p:cNvSpPr txBox="1">
            <a:spLocks/>
          </p:cNvSpPr>
          <p:nvPr/>
        </p:nvSpPr>
        <p:spPr>
          <a:xfrm>
            <a:off x="870923" y="1883005"/>
            <a:ext cx="4476770" cy="4672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r>
              <a:rPr lang="en-GB" sz="1800" dirty="0">
                <a:solidFill>
                  <a:schemeClr val="tx2">
                    <a:lumMod val="60000"/>
                    <a:lumOff val="40000"/>
                  </a:schemeClr>
                </a:solidFill>
              </a:rPr>
              <a:t>We offer Access control solutions ranging from single door stand alone systems to multi door access systems to fully-featured integrated solutions for controlling access to multiple facilities with complex requirements.</a:t>
            </a:r>
          </a:p>
          <a:p>
            <a:endParaRPr lang="en-GB" sz="1800" dirty="0">
              <a:solidFill>
                <a:schemeClr val="tx2">
                  <a:lumMod val="60000"/>
                  <a:lumOff val="40000"/>
                </a:schemeClr>
              </a:solidFill>
            </a:endParaRPr>
          </a:p>
          <a:p>
            <a:pPr>
              <a:buFont typeface="Arial" pitchFamily="34" charset="0"/>
              <a:buChar char="•"/>
            </a:pPr>
            <a:r>
              <a:rPr lang="en-GB" sz="1800" dirty="0">
                <a:solidFill>
                  <a:schemeClr val="tx2">
                    <a:lumMod val="60000"/>
                    <a:lumOff val="40000"/>
                  </a:schemeClr>
                </a:solidFill>
              </a:rPr>
              <a:t>Access card reader</a:t>
            </a:r>
          </a:p>
          <a:p>
            <a:pPr>
              <a:buFont typeface="Arial" pitchFamily="34" charset="0"/>
              <a:buChar char="•"/>
            </a:pPr>
            <a:r>
              <a:rPr lang="en-GB" sz="1800" dirty="0">
                <a:solidFill>
                  <a:schemeClr val="tx2">
                    <a:lumMod val="60000"/>
                    <a:lumOff val="40000"/>
                  </a:schemeClr>
                </a:solidFill>
              </a:rPr>
              <a:t>Long range reader</a:t>
            </a:r>
          </a:p>
          <a:p>
            <a:pPr>
              <a:buFont typeface="Arial" pitchFamily="34" charset="0"/>
              <a:buChar char="•"/>
            </a:pPr>
            <a:r>
              <a:rPr lang="en-GB" sz="1800" dirty="0">
                <a:solidFill>
                  <a:schemeClr val="tx2">
                    <a:lumMod val="60000"/>
                    <a:lumOff val="40000"/>
                  </a:schemeClr>
                </a:solidFill>
              </a:rPr>
              <a:t>Biometric: facial, finger print, palm reader</a:t>
            </a:r>
          </a:p>
          <a:p>
            <a:pPr>
              <a:buFont typeface="Arial" pitchFamily="34" charset="0"/>
              <a:buChar char="•"/>
            </a:pPr>
            <a:r>
              <a:rPr lang="en-GB" sz="1800" dirty="0">
                <a:solidFill>
                  <a:schemeClr val="tx2">
                    <a:lumMod val="60000"/>
                    <a:lumOff val="40000"/>
                  </a:schemeClr>
                </a:solidFill>
              </a:rPr>
              <a:t>Access cards: MIFARE, DESfire, OmniiClass, iClass, Proximity  etc</a:t>
            </a:r>
          </a:p>
          <a:p>
            <a:pPr>
              <a:buFont typeface="Arial" pitchFamily="34" charset="0"/>
              <a:buChar char="•"/>
            </a:pPr>
            <a:r>
              <a:rPr lang="en-GB" sz="1800" dirty="0">
                <a:solidFill>
                  <a:schemeClr val="tx2">
                    <a:lumMod val="60000"/>
                    <a:lumOff val="40000"/>
                  </a:schemeClr>
                </a:solidFill>
              </a:rPr>
              <a:t>Magnetic/Strike locks</a:t>
            </a:r>
          </a:p>
          <a:p>
            <a:pPr>
              <a:buFont typeface="Arial" pitchFamily="34" charset="0"/>
              <a:buChar char="•"/>
            </a:pPr>
            <a:r>
              <a:rPr lang="en-GB" sz="1800" dirty="0">
                <a:solidFill>
                  <a:schemeClr val="tx2">
                    <a:lumMod val="60000"/>
                    <a:lumOff val="40000"/>
                  </a:schemeClr>
                </a:solidFill>
              </a:rPr>
              <a:t>Door sensors</a:t>
            </a:r>
          </a:p>
          <a:p>
            <a:pPr>
              <a:buFont typeface="Arial" pitchFamily="34" charset="0"/>
              <a:buChar char="•"/>
            </a:pPr>
            <a:r>
              <a:rPr lang="en-GB" sz="1800" dirty="0">
                <a:solidFill>
                  <a:schemeClr val="tx2">
                    <a:lumMod val="60000"/>
                    <a:lumOff val="40000"/>
                  </a:schemeClr>
                </a:solidFill>
              </a:rPr>
              <a:t>Exit buttons-push buttons and infrared types</a:t>
            </a:r>
          </a:p>
          <a:p>
            <a:pPr>
              <a:buFont typeface="Arial" pitchFamily="34" charset="0"/>
              <a:buChar char="•"/>
            </a:pPr>
            <a:r>
              <a:rPr lang="en-GB" sz="1800" dirty="0">
                <a:solidFill>
                  <a:schemeClr val="tx2">
                    <a:lumMod val="60000"/>
                    <a:lumOff val="40000"/>
                  </a:schemeClr>
                </a:solidFill>
              </a:rPr>
              <a:t>Access control management and photo badging software</a:t>
            </a: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p:txBody>
      </p:sp>
      <p:sp>
        <p:nvSpPr>
          <p:cNvPr id="12" name="Parallelogram 11"/>
          <p:cNvSpPr/>
          <p:nvPr/>
        </p:nvSpPr>
        <p:spPr>
          <a:xfrm>
            <a:off x="6146467" y="5481"/>
            <a:ext cx="6031100" cy="6858000"/>
          </a:xfrm>
          <a:prstGeom prst="parallelogram">
            <a:avLst>
              <a:gd name="adj" fmla="val 47136"/>
            </a:avLst>
          </a:prstGeom>
          <a:blipFill dpi="0" rotWithShape="1">
            <a:blip r:embed="rId6" cstate="print">
              <a:alphaModFix amt="8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2231" y="301687"/>
            <a:ext cx="1262435" cy="326343"/>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2837" y="136072"/>
            <a:ext cx="1253606" cy="471328"/>
          </a:xfrm>
          <a:prstGeom prst="rect">
            <a:avLst/>
          </a:prstGeom>
        </p:spPr>
      </p:pic>
      <p:pic>
        <p:nvPicPr>
          <p:cNvPr id="16" name="Picture 15">
            <a:extLst>
              <a:ext uri="{FF2B5EF4-FFF2-40B4-BE49-F238E27FC236}">
                <a16:creationId xmlns:a16="http://schemas.microsoft.com/office/drawing/2014/main" id="{3AEC544A-617C-4B42-94BF-971BD48601AC}"/>
              </a:ext>
            </a:extLst>
          </p:cNvPr>
          <p:cNvPicPr>
            <a:picLocks noChangeAspect="1"/>
          </p:cNvPicPr>
          <p:nvPr/>
        </p:nvPicPr>
        <p:blipFill>
          <a:blip r:embed="rId9"/>
          <a:stretch>
            <a:fillRect/>
          </a:stretch>
        </p:blipFill>
        <p:spPr>
          <a:xfrm>
            <a:off x="1377" y="20238"/>
            <a:ext cx="1524502" cy="771708"/>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56080" y="321292"/>
            <a:ext cx="859722" cy="286108"/>
          </a:xfrm>
          <a:prstGeom prst="rect">
            <a:avLst/>
          </a:prstGeom>
        </p:spPr>
      </p:pic>
      <p:cxnSp>
        <p:nvCxnSpPr>
          <p:cNvPr id="17" name="Straight Connector 16">
            <a:extLst>
              <a:ext uri="{FF2B5EF4-FFF2-40B4-BE49-F238E27FC236}">
                <a16:creationId xmlns:a16="http://schemas.microsoft.com/office/drawing/2014/main" id="{F3D1A813-4E0B-4B25-A624-0294DF28B23C}"/>
              </a:ext>
            </a:extLst>
          </p:cNvPr>
          <p:cNvCxnSpPr>
            <a:cxnSpLocks/>
          </p:cNvCxnSpPr>
          <p:nvPr/>
        </p:nvCxnSpPr>
        <p:spPr>
          <a:xfrm>
            <a:off x="7593" y="791946"/>
            <a:ext cx="220552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43D4A5-4E42-4BD7-B23B-4DF28AE4CF64}"/>
              </a:ext>
            </a:extLst>
          </p:cNvPr>
          <p:cNvCxnSpPr>
            <a:cxnSpLocks/>
          </p:cNvCxnSpPr>
          <p:nvPr/>
        </p:nvCxnSpPr>
        <p:spPr>
          <a:xfrm>
            <a:off x="0" y="906533"/>
            <a:ext cx="28924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67A2C5-D562-4149-9272-2AE4ADAC3249}"/>
              </a:ext>
            </a:extLst>
          </p:cNvPr>
          <p:cNvCxnSpPr>
            <a:cxnSpLocks/>
          </p:cNvCxnSpPr>
          <p:nvPr/>
        </p:nvCxnSpPr>
        <p:spPr>
          <a:xfrm>
            <a:off x="2053276" y="1021052"/>
            <a:ext cx="143606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4385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FB77C7C-9F2F-45FF-857A-9C902BF6F572}"/>
              </a:ext>
            </a:extLst>
          </p:cNvPr>
          <p:cNvPicPr>
            <a:picLocks noChangeAspect="1"/>
          </p:cNvPicPr>
          <p:nvPr/>
        </p:nvPicPr>
        <p:blipFill>
          <a:blip r:embed="rId3"/>
          <a:stretch>
            <a:fillRect/>
          </a:stretch>
        </p:blipFill>
        <p:spPr>
          <a:xfrm>
            <a:off x="0" y="0"/>
            <a:ext cx="1524502" cy="771708"/>
          </a:xfrm>
          <a:prstGeom prst="rect">
            <a:avLst/>
          </a:prstGeom>
        </p:spPr>
      </p:pic>
      <p:pic>
        <p:nvPicPr>
          <p:cNvPr id="36" name="Picture 35" descr="kontrolCommand_9-400x26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6466" y="5240234"/>
            <a:ext cx="1912422" cy="1349375"/>
          </a:xfrm>
          <a:prstGeom prst="rect">
            <a:avLst/>
          </a:prstGeom>
        </p:spPr>
      </p:pic>
      <p:sp>
        <p:nvSpPr>
          <p:cNvPr id="41" name="Rectangle 40"/>
          <p:cNvSpPr/>
          <p:nvPr/>
        </p:nvSpPr>
        <p:spPr>
          <a:xfrm>
            <a:off x="1364170" y="1218329"/>
            <a:ext cx="6090129" cy="584775"/>
          </a:xfrm>
          <a:prstGeom prst="rect">
            <a:avLst/>
          </a:prstGeom>
        </p:spPr>
        <p:txBody>
          <a:bodyPr wrap="none">
            <a:spAutoFit/>
          </a:bodyPr>
          <a:lstStyle/>
          <a:p>
            <a:r>
              <a:rPr lang="en-GB" sz="3200" u="sng" dirty="0">
                <a:solidFill>
                  <a:schemeClr val="tx1">
                    <a:lumMod val="65000"/>
                    <a:lumOff val="35000"/>
                  </a:schemeClr>
                </a:solidFill>
              </a:rPr>
              <a:t>COMMAND </a:t>
            </a:r>
            <a:r>
              <a:rPr lang="en-GB" sz="3200" u="sng" dirty="0">
                <a:solidFill>
                  <a:schemeClr val="tx2">
                    <a:lumMod val="40000"/>
                    <a:lumOff val="60000"/>
                  </a:schemeClr>
                </a:solidFill>
              </a:rPr>
              <a:t>AND </a:t>
            </a:r>
            <a:r>
              <a:rPr lang="en-GB" sz="3200" dirty="0">
                <a:solidFill>
                  <a:schemeClr val="tx2">
                    <a:lumMod val="40000"/>
                    <a:lumOff val="60000"/>
                  </a:schemeClr>
                </a:solidFill>
              </a:rPr>
              <a:t>CONTROL CENTER</a:t>
            </a:r>
          </a:p>
        </p:txBody>
      </p:sp>
      <p:pic>
        <p:nvPicPr>
          <p:cNvPr id="42" name="Picture 41" descr="securityandsurveillance__900x350px-1024x398.bmp"/>
          <p:cNvPicPr>
            <a:picLocks noChangeAspect="1"/>
          </p:cNvPicPr>
          <p:nvPr/>
        </p:nvPicPr>
        <p:blipFill>
          <a:blip r:embed="rId5"/>
          <a:stretch>
            <a:fillRect/>
          </a:stretch>
        </p:blipFill>
        <p:spPr>
          <a:xfrm>
            <a:off x="1558270" y="2157396"/>
            <a:ext cx="8524272" cy="3313145"/>
          </a:xfrm>
          <a:prstGeom prst="rect">
            <a:avLst/>
          </a:prstGeom>
        </p:spPr>
      </p:pic>
      <p:pic>
        <p:nvPicPr>
          <p:cNvPr id="37" name="Picture 36" descr="kontrolCommand_6.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4931" y="5594350"/>
            <a:ext cx="1895475" cy="1263650"/>
          </a:xfrm>
          <a:prstGeom prst="rect">
            <a:avLst/>
          </a:prstGeom>
        </p:spPr>
      </p:pic>
      <p:pic>
        <p:nvPicPr>
          <p:cNvPr id="43" name="Picture 42" descr="Barco.bmp"/>
          <p:cNvPicPr>
            <a:picLocks noChangeAspect="1"/>
          </p:cNvPicPr>
          <p:nvPr/>
        </p:nvPicPr>
        <p:blipFill>
          <a:blip r:embed="rId7" cstate="print"/>
          <a:stretch>
            <a:fillRect/>
          </a:stretch>
        </p:blipFill>
        <p:spPr>
          <a:xfrm>
            <a:off x="3049040" y="268391"/>
            <a:ext cx="1360195" cy="516612"/>
          </a:xfrm>
          <a:prstGeom prst="rect">
            <a:avLst/>
          </a:prstGeom>
        </p:spPr>
      </p:pic>
      <p:pic>
        <p:nvPicPr>
          <p:cNvPr id="44" name="Picture 43" descr="Samsung.bmp"/>
          <p:cNvPicPr>
            <a:picLocks noChangeAspect="1"/>
          </p:cNvPicPr>
          <p:nvPr/>
        </p:nvPicPr>
        <p:blipFill>
          <a:blip r:embed="rId8"/>
          <a:stretch>
            <a:fillRect/>
          </a:stretch>
        </p:blipFill>
        <p:spPr>
          <a:xfrm>
            <a:off x="4813803" y="261203"/>
            <a:ext cx="1176850" cy="523800"/>
          </a:xfrm>
          <a:prstGeom prst="rect">
            <a:avLst/>
          </a:prstGeom>
        </p:spPr>
      </p:pic>
      <p:pic>
        <p:nvPicPr>
          <p:cNvPr id="45" name="Picture 44" descr="Mitsubishi_Electric_logo.bmp"/>
          <p:cNvPicPr>
            <a:picLocks noChangeAspect="1"/>
          </p:cNvPicPr>
          <p:nvPr/>
        </p:nvPicPr>
        <p:blipFill>
          <a:blip r:embed="rId9" cstate="print"/>
          <a:stretch>
            <a:fillRect/>
          </a:stretch>
        </p:blipFill>
        <p:spPr>
          <a:xfrm>
            <a:off x="6600035" y="261203"/>
            <a:ext cx="1356233" cy="512643"/>
          </a:xfrm>
          <a:prstGeom prst="rect">
            <a:avLst/>
          </a:prstGeom>
        </p:spPr>
      </p:pic>
      <p:pic>
        <p:nvPicPr>
          <p:cNvPr id="46" name="Picture 45" descr="Winsted.bmp"/>
          <p:cNvPicPr>
            <a:picLocks noChangeAspect="1"/>
          </p:cNvPicPr>
          <p:nvPr/>
        </p:nvPicPr>
        <p:blipFill>
          <a:blip r:embed="rId10"/>
          <a:stretch>
            <a:fillRect/>
          </a:stretch>
        </p:blipFill>
        <p:spPr>
          <a:xfrm>
            <a:off x="8486527" y="265113"/>
            <a:ext cx="1176850" cy="504824"/>
          </a:xfrm>
          <a:prstGeom prst="rect">
            <a:avLst/>
          </a:prstGeom>
        </p:spPr>
      </p:pic>
      <p:pic>
        <p:nvPicPr>
          <p:cNvPr id="47" name="Picture 46" descr="Lund Halsey.bmp"/>
          <p:cNvPicPr>
            <a:picLocks noChangeAspect="1"/>
          </p:cNvPicPr>
          <p:nvPr/>
        </p:nvPicPr>
        <p:blipFill>
          <a:blip r:embed="rId11"/>
          <a:stretch>
            <a:fillRect/>
          </a:stretch>
        </p:blipFill>
        <p:spPr>
          <a:xfrm>
            <a:off x="10147068" y="265113"/>
            <a:ext cx="1502007" cy="504824"/>
          </a:xfrm>
          <a:prstGeom prst="rect">
            <a:avLst/>
          </a:prstGeom>
        </p:spPr>
      </p:pic>
      <p:sp>
        <p:nvSpPr>
          <p:cNvPr id="13" name="Freeform 9">
            <a:extLst>
              <a:ext uri="{FF2B5EF4-FFF2-40B4-BE49-F238E27FC236}">
                <a16:creationId xmlns:a16="http://schemas.microsoft.com/office/drawing/2014/main" id="{B7441897-3CA0-4486-91EB-49ED91E430D5}"/>
              </a:ext>
            </a:extLst>
          </p:cNvPr>
          <p:cNvSpPr/>
          <p:nvPr/>
        </p:nvSpPr>
        <p:spPr>
          <a:xfrm>
            <a:off x="5785515" y="-10160"/>
            <a:ext cx="6406485" cy="6868160"/>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85000"/>
              <a:lumOff val="1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0040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rcRect l="13971" r="57190"/>
          <a:stretch>
            <a:fillRect/>
          </a:stretch>
        </p:blipFill>
        <p:spPr>
          <a:xfrm>
            <a:off x="6525758" y="1696720"/>
            <a:ext cx="1608132" cy="3139440"/>
          </a:xfrm>
          <a:custGeom>
            <a:avLst/>
            <a:gdLst>
              <a:gd name="connsiteX0" fmla="*/ 862793 w 1608132"/>
              <a:gd name="connsiteY0" fmla="*/ 0 h 3139440"/>
              <a:gd name="connsiteX1" fmla="*/ 1608132 w 1608132"/>
              <a:gd name="connsiteY1" fmla="*/ 0 h 3139440"/>
              <a:gd name="connsiteX2" fmla="*/ 745339 w 1608132"/>
              <a:gd name="connsiteY2" fmla="*/ 3139440 h 3139440"/>
              <a:gd name="connsiteX3" fmla="*/ 0 w 1608132"/>
              <a:gd name="connsiteY3" fmla="*/ 3139440 h 3139440"/>
            </a:gdLst>
            <a:ahLst/>
            <a:cxnLst>
              <a:cxn ang="0">
                <a:pos x="connsiteX0" y="connsiteY0"/>
              </a:cxn>
              <a:cxn ang="0">
                <a:pos x="connsiteX1" y="connsiteY1"/>
              </a:cxn>
              <a:cxn ang="0">
                <a:pos x="connsiteX2" y="connsiteY2"/>
              </a:cxn>
              <a:cxn ang="0">
                <a:pos x="connsiteX3" y="connsiteY3"/>
              </a:cxn>
            </a:cxnLst>
            <a:rect l="l" t="t" r="r" b="b"/>
            <a:pathLst>
              <a:path w="1608132" h="3139440">
                <a:moveTo>
                  <a:pt x="862793" y="0"/>
                </a:moveTo>
                <a:lnTo>
                  <a:pt x="1608132" y="0"/>
                </a:lnTo>
                <a:lnTo>
                  <a:pt x="745339" y="3139440"/>
                </a:lnTo>
                <a:lnTo>
                  <a:pt x="0" y="3139440"/>
                </a:lnTo>
                <a:close/>
              </a:path>
            </a:pathLst>
          </a:cu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rcRect l="2802" r="71786" b="22977"/>
          <a:stretch>
            <a:fillRect/>
          </a:stretch>
        </p:blipFill>
        <p:spPr>
          <a:xfrm>
            <a:off x="5902961" y="1696720"/>
            <a:ext cx="1417053" cy="2418080"/>
          </a:xfrm>
          <a:custGeom>
            <a:avLst/>
            <a:gdLst>
              <a:gd name="connsiteX0" fmla="*/ 695259 w 1417053"/>
              <a:gd name="connsiteY0" fmla="*/ 0 h 2418080"/>
              <a:gd name="connsiteX1" fmla="*/ 1417053 w 1417053"/>
              <a:gd name="connsiteY1" fmla="*/ 0 h 2418080"/>
              <a:gd name="connsiteX2" fmla="*/ 721794 w 1417053"/>
              <a:gd name="connsiteY2" fmla="*/ 2418080 h 2418080"/>
              <a:gd name="connsiteX3" fmla="*/ 0 w 1417053"/>
              <a:gd name="connsiteY3" fmla="*/ 2418080 h 2418080"/>
            </a:gdLst>
            <a:ahLst/>
            <a:cxnLst>
              <a:cxn ang="0">
                <a:pos x="connsiteX0" y="connsiteY0"/>
              </a:cxn>
              <a:cxn ang="0">
                <a:pos x="connsiteX1" y="connsiteY1"/>
              </a:cxn>
              <a:cxn ang="0">
                <a:pos x="connsiteX2" y="connsiteY2"/>
              </a:cxn>
              <a:cxn ang="0">
                <a:pos x="connsiteX3" y="connsiteY3"/>
              </a:cxn>
            </a:cxnLst>
            <a:rect l="l" t="t" r="r" b="b"/>
            <a:pathLst>
              <a:path w="1417053" h="2418080">
                <a:moveTo>
                  <a:pt x="695259" y="0"/>
                </a:moveTo>
                <a:lnTo>
                  <a:pt x="1417053" y="0"/>
                </a:lnTo>
                <a:lnTo>
                  <a:pt x="721794" y="2418080"/>
                </a:lnTo>
                <a:lnTo>
                  <a:pt x="0" y="2418080"/>
                </a:lnTo>
                <a:close/>
              </a:path>
            </a:pathLst>
          </a:custGeom>
        </p:spPr>
      </p:pic>
      <p:pic>
        <p:nvPicPr>
          <p:cNvPr id="57" name="Picture 56"/>
          <p:cNvPicPr>
            <a:picLocks noChangeAspect="1"/>
          </p:cNvPicPr>
          <p:nvPr/>
        </p:nvPicPr>
        <p:blipFill>
          <a:blip r:embed="rId2">
            <a:extLst>
              <a:ext uri="{28A0092B-C50C-407E-A947-70E740481C1C}">
                <a14:useLocalDpi xmlns:a14="http://schemas.microsoft.com/office/drawing/2010/main" val="0"/>
              </a:ext>
            </a:extLst>
          </a:blip>
          <a:srcRect l="29746" r="41916" b="3236"/>
          <a:stretch>
            <a:fillRect/>
          </a:stretch>
        </p:blipFill>
        <p:spPr>
          <a:xfrm>
            <a:off x="7405408" y="1696720"/>
            <a:ext cx="1580210" cy="3037840"/>
          </a:xfrm>
          <a:custGeom>
            <a:avLst/>
            <a:gdLst>
              <a:gd name="connsiteX0" fmla="*/ 834871 w 1580210"/>
              <a:gd name="connsiteY0" fmla="*/ 0 h 3037840"/>
              <a:gd name="connsiteX1" fmla="*/ 1580210 w 1580210"/>
              <a:gd name="connsiteY1" fmla="*/ 0 h 3037840"/>
              <a:gd name="connsiteX2" fmla="*/ 745339 w 1580210"/>
              <a:gd name="connsiteY2" fmla="*/ 3037840 h 3037840"/>
              <a:gd name="connsiteX3" fmla="*/ 0 w 1580210"/>
              <a:gd name="connsiteY3" fmla="*/ 3037840 h 3037840"/>
            </a:gdLst>
            <a:ahLst/>
            <a:cxnLst>
              <a:cxn ang="0">
                <a:pos x="connsiteX0" y="connsiteY0"/>
              </a:cxn>
              <a:cxn ang="0">
                <a:pos x="connsiteX1" y="connsiteY1"/>
              </a:cxn>
              <a:cxn ang="0">
                <a:pos x="connsiteX2" y="connsiteY2"/>
              </a:cxn>
              <a:cxn ang="0">
                <a:pos x="connsiteX3" y="connsiteY3"/>
              </a:cxn>
            </a:cxnLst>
            <a:rect l="l" t="t" r="r" b="b"/>
            <a:pathLst>
              <a:path w="1580210" h="3037840">
                <a:moveTo>
                  <a:pt x="834871" y="0"/>
                </a:moveTo>
                <a:lnTo>
                  <a:pt x="1580210" y="0"/>
                </a:lnTo>
                <a:lnTo>
                  <a:pt x="745339" y="3037840"/>
                </a:lnTo>
                <a:lnTo>
                  <a:pt x="0" y="3037840"/>
                </a:lnTo>
                <a:close/>
              </a:path>
            </a:pathLst>
          </a:custGeom>
        </p:spPr>
      </p:pic>
      <p:pic>
        <p:nvPicPr>
          <p:cNvPr id="59" name="Picture 58"/>
          <p:cNvPicPr>
            <a:picLocks noChangeAspect="1"/>
          </p:cNvPicPr>
          <p:nvPr/>
        </p:nvPicPr>
        <p:blipFill>
          <a:blip r:embed="rId2">
            <a:extLst>
              <a:ext uri="{28A0092B-C50C-407E-A947-70E740481C1C}">
                <a14:useLocalDpi xmlns:a14="http://schemas.microsoft.com/office/drawing/2010/main" val="0"/>
              </a:ext>
            </a:extLst>
          </a:blip>
          <a:srcRect l="44489" r="26672"/>
          <a:stretch>
            <a:fillRect/>
          </a:stretch>
        </p:blipFill>
        <p:spPr>
          <a:xfrm>
            <a:off x="8227490" y="1696720"/>
            <a:ext cx="1608131" cy="3139440"/>
          </a:xfrm>
          <a:custGeom>
            <a:avLst/>
            <a:gdLst>
              <a:gd name="connsiteX0" fmla="*/ 862792 w 1608131"/>
              <a:gd name="connsiteY0" fmla="*/ 0 h 3139440"/>
              <a:gd name="connsiteX1" fmla="*/ 1608131 w 1608131"/>
              <a:gd name="connsiteY1" fmla="*/ 0 h 3139440"/>
              <a:gd name="connsiteX2" fmla="*/ 745338 w 1608131"/>
              <a:gd name="connsiteY2" fmla="*/ 3139440 h 3139440"/>
              <a:gd name="connsiteX3" fmla="*/ 0 w 1608131"/>
              <a:gd name="connsiteY3" fmla="*/ 3139440 h 3139440"/>
            </a:gdLst>
            <a:ahLst/>
            <a:cxnLst>
              <a:cxn ang="0">
                <a:pos x="connsiteX0" y="connsiteY0"/>
              </a:cxn>
              <a:cxn ang="0">
                <a:pos x="connsiteX1" y="connsiteY1"/>
              </a:cxn>
              <a:cxn ang="0">
                <a:pos x="connsiteX2" y="connsiteY2"/>
              </a:cxn>
              <a:cxn ang="0">
                <a:pos x="connsiteX3" y="connsiteY3"/>
              </a:cxn>
            </a:cxnLst>
            <a:rect l="l" t="t" r="r" b="b"/>
            <a:pathLst>
              <a:path w="1608131" h="3139440">
                <a:moveTo>
                  <a:pt x="862792" y="0"/>
                </a:moveTo>
                <a:lnTo>
                  <a:pt x="1608131" y="0"/>
                </a:lnTo>
                <a:lnTo>
                  <a:pt x="745338" y="3139440"/>
                </a:lnTo>
                <a:lnTo>
                  <a:pt x="0" y="3139440"/>
                </a:lnTo>
                <a:close/>
              </a:path>
            </a:pathLst>
          </a:custGeom>
        </p:spPr>
      </p:pic>
      <p:pic>
        <p:nvPicPr>
          <p:cNvPr id="61" name="Picture 60"/>
          <p:cNvPicPr>
            <a:picLocks noChangeAspect="1"/>
          </p:cNvPicPr>
          <p:nvPr/>
        </p:nvPicPr>
        <p:blipFill>
          <a:blip r:embed="rId2">
            <a:extLst>
              <a:ext uri="{28A0092B-C50C-407E-A947-70E740481C1C}">
                <a14:useLocalDpi xmlns:a14="http://schemas.microsoft.com/office/drawing/2010/main" val="0"/>
              </a:ext>
            </a:extLst>
          </a:blip>
          <a:srcRect l="60220" t="5340" r="11767"/>
          <a:stretch>
            <a:fillRect/>
          </a:stretch>
        </p:blipFill>
        <p:spPr>
          <a:xfrm>
            <a:off x="9104707" y="1864360"/>
            <a:ext cx="1562060" cy="2971800"/>
          </a:xfrm>
          <a:custGeom>
            <a:avLst/>
            <a:gdLst>
              <a:gd name="connsiteX0" fmla="*/ 816721 w 1562060"/>
              <a:gd name="connsiteY0" fmla="*/ 0 h 2971800"/>
              <a:gd name="connsiteX1" fmla="*/ 1562060 w 1562060"/>
              <a:gd name="connsiteY1" fmla="*/ 0 h 2971800"/>
              <a:gd name="connsiteX2" fmla="*/ 745339 w 1562060"/>
              <a:gd name="connsiteY2" fmla="*/ 2971800 h 2971800"/>
              <a:gd name="connsiteX3" fmla="*/ 0 w 1562060"/>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1562060" h="2971800">
                <a:moveTo>
                  <a:pt x="816721" y="0"/>
                </a:moveTo>
                <a:lnTo>
                  <a:pt x="1562060" y="0"/>
                </a:lnTo>
                <a:lnTo>
                  <a:pt x="745339" y="2971800"/>
                </a:lnTo>
                <a:lnTo>
                  <a:pt x="0" y="2971800"/>
                </a:lnTo>
                <a:close/>
              </a:path>
            </a:pathLst>
          </a:custGeom>
        </p:spPr>
      </p:pic>
      <p:pic>
        <p:nvPicPr>
          <p:cNvPr id="63" name="Picture 62"/>
          <p:cNvPicPr>
            <a:picLocks noChangeAspect="1"/>
          </p:cNvPicPr>
          <p:nvPr/>
        </p:nvPicPr>
        <p:blipFill>
          <a:blip r:embed="rId2">
            <a:extLst>
              <a:ext uri="{28A0092B-C50C-407E-A947-70E740481C1C}">
                <a14:useLocalDpi xmlns:a14="http://schemas.microsoft.com/office/drawing/2010/main" val="0"/>
              </a:ext>
            </a:extLst>
          </a:blip>
          <a:srcRect l="75415"/>
          <a:stretch>
            <a:fillRect/>
          </a:stretch>
        </p:blipFill>
        <p:spPr>
          <a:xfrm>
            <a:off x="9952027" y="1696720"/>
            <a:ext cx="1370907" cy="3139440"/>
          </a:xfrm>
          <a:custGeom>
            <a:avLst/>
            <a:gdLst>
              <a:gd name="connsiteX0" fmla="*/ 862793 w 1370907"/>
              <a:gd name="connsiteY0" fmla="*/ 0 h 3139440"/>
              <a:gd name="connsiteX1" fmla="*/ 1370907 w 1370907"/>
              <a:gd name="connsiteY1" fmla="*/ 0 h 3139440"/>
              <a:gd name="connsiteX2" fmla="*/ 1370907 w 1370907"/>
              <a:gd name="connsiteY2" fmla="*/ 863188 h 3139440"/>
              <a:gd name="connsiteX3" fmla="*/ 745339 w 1370907"/>
              <a:gd name="connsiteY3" fmla="*/ 3139440 h 3139440"/>
              <a:gd name="connsiteX4" fmla="*/ 0 w 1370907"/>
              <a:gd name="connsiteY4" fmla="*/ 3139440 h 313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0907" h="3139440">
                <a:moveTo>
                  <a:pt x="862793" y="0"/>
                </a:moveTo>
                <a:lnTo>
                  <a:pt x="1370907" y="0"/>
                </a:lnTo>
                <a:lnTo>
                  <a:pt x="1370907" y="863188"/>
                </a:lnTo>
                <a:lnTo>
                  <a:pt x="745339" y="3139440"/>
                </a:lnTo>
                <a:lnTo>
                  <a:pt x="0" y="3139440"/>
                </a:lnTo>
                <a:close/>
              </a:path>
            </a:pathLst>
          </a:custGeom>
        </p:spPr>
      </p:pic>
      <p:sp>
        <p:nvSpPr>
          <p:cNvPr id="67" name="Title 1"/>
          <p:cNvSpPr txBox="1">
            <a:spLocks/>
          </p:cNvSpPr>
          <p:nvPr/>
        </p:nvSpPr>
        <p:spPr>
          <a:xfrm>
            <a:off x="1084822" y="1962872"/>
            <a:ext cx="5657767"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bg1">
                    <a:lumMod val="50000"/>
                  </a:schemeClr>
                </a:solidFill>
              </a:rPr>
              <a:t>PH</a:t>
            </a:r>
            <a:r>
              <a:rPr lang="en-GB" sz="3200" dirty="0">
                <a:solidFill>
                  <a:schemeClr val="bg1">
                    <a:lumMod val="50000"/>
                  </a:schemeClr>
                </a:solidFill>
              </a:rPr>
              <a:t>YSICAL</a:t>
            </a:r>
            <a:r>
              <a:rPr lang="en-GB" sz="3200" dirty="0">
                <a:solidFill>
                  <a:schemeClr val="tx2">
                    <a:lumMod val="60000"/>
                    <a:lumOff val="40000"/>
                  </a:schemeClr>
                </a:solidFill>
              </a:rPr>
              <a:t>  SECURITY SYSTEMS</a:t>
            </a:r>
          </a:p>
        </p:txBody>
      </p:sp>
      <p:sp>
        <p:nvSpPr>
          <p:cNvPr id="68" name="Title 1"/>
          <p:cNvSpPr txBox="1">
            <a:spLocks/>
          </p:cNvSpPr>
          <p:nvPr/>
        </p:nvSpPr>
        <p:spPr>
          <a:xfrm>
            <a:off x="1116689" y="2791412"/>
            <a:ext cx="4476770" cy="249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2">
                    <a:lumMod val="60000"/>
                    <a:lumOff val="40000"/>
                  </a:schemeClr>
                </a:solidFill>
              </a:rPr>
              <a:t>Wide range of Physical security solutions for commercial and Military purposes.</a:t>
            </a:r>
          </a:p>
          <a:p>
            <a:r>
              <a:rPr lang="en-GB" sz="1800" dirty="0">
                <a:solidFill>
                  <a:schemeClr val="tx2">
                    <a:lumMod val="60000"/>
                    <a:lumOff val="40000"/>
                  </a:schemeClr>
                </a:solidFill>
              </a:rPr>
              <a:t> Remal features some of the world’s highly talented workforce to make sure that we deliver a secured network. We take complete care of data protection, secure operations, and information security. In fact, many customers from sensitive </a:t>
            </a:r>
            <a:r>
              <a:rPr lang="en-GB" sz="1800" dirty="0" err="1">
                <a:solidFill>
                  <a:schemeClr val="tx2">
                    <a:lumMod val="60000"/>
                    <a:lumOff val="40000"/>
                  </a:schemeClr>
                </a:solidFill>
              </a:rPr>
              <a:t>ﬁeld</a:t>
            </a:r>
            <a:r>
              <a:rPr lang="en-GB" sz="1800" dirty="0">
                <a:solidFill>
                  <a:schemeClr val="tx2">
                    <a:lumMod val="60000"/>
                    <a:lumOff val="40000"/>
                  </a:schemeClr>
                </a:solidFill>
              </a:rPr>
              <a:t> like health, security, and banking rely on us.</a:t>
            </a: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948" y="5349240"/>
            <a:ext cx="1508760" cy="150876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608" y="828313"/>
            <a:ext cx="1139763" cy="310667"/>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4707" y="765687"/>
            <a:ext cx="973080" cy="266062"/>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1052" y="791539"/>
            <a:ext cx="1191323" cy="47588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3425" y="812631"/>
            <a:ext cx="1043959" cy="357944"/>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3347" y="4150114"/>
            <a:ext cx="1036662" cy="1491241"/>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3063" y="4858630"/>
            <a:ext cx="1630277" cy="1637555"/>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0301" y="837368"/>
            <a:ext cx="1146701" cy="346017"/>
          </a:xfrm>
          <a:prstGeom prst="rect">
            <a:avLst/>
          </a:prstGeom>
        </p:spPr>
      </p:pic>
      <p:pic>
        <p:nvPicPr>
          <p:cNvPr id="22" name="Picture 21">
            <a:extLst>
              <a:ext uri="{FF2B5EF4-FFF2-40B4-BE49-F238E27FC236}">
                <a16:creationId xmlns:a16="http://schemas.microsoft.com/office/drawing/2014/main" id="{101D3816-0FFE-40DD-94B3-018DD132B665}"/>
              </a:ext>
            </a:extLst>
          </p:cNvPr>
          <p:cNvPicPr>
            <a:picLocks noChangeAspect="1"/>
          </p:cNvPicPr>
          <p:nvPr/>
        </p:nvPicPr>
        <p:blipFill>
          <a:blip r:embed="rId11"/>
          <a:stretch>
            <a:fillRect/>
          </a:stretch>
        </p:blipFill>
        <p:spPr>
          <a:xfrm>
            <a:off x="18106" y="-6021"/>
            <a:ext cx="1524502" cy="771708"/>
          </a:xfrm>
          <a:prstGeom prst="rect">
            <a:avLst/>
          </a:prstGeom>
        </p:spPr>
      </p:pic>
      <p:pic>
        <p:nvPicPr>
          <p:cNvPr id="23" name="Picture 22" descr="Delta Scientific.png">
            <a:extLst>
              <a:ext uri="{FF2B5EF4-FFF2-40B4-BE49-F238E27FC236}">
                <a16:creationId xmlns:a16="http://schemas.microsoft.com/office/drawing/2014/main" id="{430C4703-BDFA-4C7A-BFFB-EDAD904D2A0A}"/>
              </a:ext>
            </a:extLst>
          </p:cNvPr>
          <p:cNvPicPr>
            <a:picLocks noChangeAspect="1"/>
          </p:cNvPicPr>
          <p:nvPr/>
        </p:nvPicPr>
        <p:blipFill>
          <a:blip r:embed="rId12"/>
          <a:stretch>
            <a:fillRect/>
          </a:stretch>
        </p:blipFill>
        <p:spPr>
          <a:xfrm>
            <a:off x="1711339" y="791539"/>
            <a:ext cx="855451" cy="437673"/>
          </a:xfrm>
          <a:prstGeom prst="rect">
            <a:avLst/>
          </a:prstGeom>
        </p:spPr>
      </p:pic>
      <p:pic>
        <p:nvPicPr>
          <p:cNvPr id="24" name="Picture 23" descr="APT .png">
            <a:extLst>
              <a:ext uri="{FF2B5EF4-FFF2-40B4-BE49-F238E27FC236}">
                <a16:creationId xmlns:a16="http://schemas.microsoft.com/office/drawing/2014/main" id="{E37F58E4-AB6E-45E3-9883-CB71E0941A5F}"/>
              </a:ext>
            </a:extLst>
          </p:cNvPr>
          <p:cNvPicPr>
            <a:picLocks noChangeAspect="1"/>
          </p:cNvPicPr>
          <p:nvPr/>
        </p:nvPicPr>
        <p:blipFill>
          <a:blip r:embed="rId13"/>
          <a:stretch>
            <a:fillRect/>
          </a:stretch>
        </p:blipFill>
        <p:spPr>
          <a:xfrm>
            <a:off x="2839243" y="774808"/>
            <a:ext cx="878165" cy="475881"/>
          </a:xfrm>
          <a:prstGeom prst="rect">
            <a:avLst/>
          </a:prstGeom>
        </p:spPr>
      </p:pic>
    </p:spTree>
    <p:extLst>
      <p:ext uri="{BB962C8B-B14F-4D97-AF65-F5344CB8AC3E}">
        <p14:creationId xmlns:p14="http://schemas.microsoft.com/office/powerpoint/2010/main" val="3161773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rallelogram 16">
            <a:extLst>
              <a:ext uri="{FF2B5EF4-FFF2-40B4-BE49-F238E27FC236}">
                <a16:creationId xmlns:a16="http://schemas.microsoft.com/office/drawing/2014/main" id="{5A613C6F-B700-4E06-B6C7-9B583CE3BEE6}"/>
              </a:ext>
            </a:extLst>
          </p:cNvPr>
          <p:cNvSpPr/>
          <p:nvPr/>
        </p:nvSpPr>
        <p:spPr>
          <a:xfrm>
            <a:off x="5533214" y="1618653"/>
            <a:ext cx="3354729" cy="2673751"/>
          </a:xfrm>
          <a:prstGeom prst="parallelogram">
            <a:avLst>
              <a:gd name="adj" fmla="val 41493"/>
            </a:avLst>
          </a:prstGeom>
          <a:solidFill>
            <a:schemeClr val="tx1">
              <a:lumMod val="50000"/>
              <a:lumOff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descr="Xray Machine.bmp"/>
          <p:cNvPicPr>
            <a:picLocks noChangeAspect="1"/>
          </p:cNvPicPr>
          <p:nvPr/>
        </p:nvPicPr>
        <p:blipFill>
          <a:blip r:embed="rId2"/>
          <a:stretch>
            <a:fillRect/>
          </a:stretch>
        </p:blipFill>
        <p:spPr>
          <a:xfrm>
            <a:off x="9325115" y="5069729"/>
            <a:ext cx="2676524" cy="1700213"/>
          </a:xfrm>
          <a:prstGeom prst="rect">
            <a:avLst/>
          </a:prstGeom>
        </p:spPr>
      </p:pic>
      <p:sp>
        <p:nvSpPr>
          <p:cNvPr id="67" name="Title 1"/>
          <p:cNvSpPr txBox="1">
            <a:spLocks/>
          </p:cNvSpPr>
          <p:nvPr/>
        </p:nvSpPr>
        <p:spPr>
          <a:xfrm>
            <a:off x="1189596" y="1022863"/>
            <a:ext cx="5431359" cy="110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2800" dirty="0">
                <a:solidFill>
                  <a:schemeClr val="bg2">
                    <a:lumMod val="50000"/>
                  </a:schemeClr>
                </a:solidFill>
              </a:rPr>
              <a:t>X-RAY INSPECTION </a:t>
            </a:r>
            <a:r>
              <a:rPr lang="en-GB" sz="2800" dirty="0">
                <a:solidFill>
                  <a:schemeClr val="tx2">
                    <a:lumMod val="60000"/>
                    <a:lumOff val="40000"/>
                  </a:schemeClr>
                </a:solidFill>
              </a:rPr>
              <a:t>&amp; METAL DETECTION SYSTEM</a:t>
            </a:r>
          </a:p>
        </p:txBody>
      </p:sp>
      <p:sp>
        <p:nvSpPr>
          <p:cNvPr id="68" name="Title 1"/>
          <p:cNvSpPr txBox="1">
            <a:spLocks/>
          </p:cNvSpPr>
          <p:nvPr/>
        </p:nvSpPr>
        <p:spPr>
          <a:xfrm>
            <a:off x="958317" y="2571780"/>
            <a:ext cx="4476770" cy="249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285750" indent="-285750">
              <a:buFont typeface="Wingdings" panose="05000000000000000000" pitchFamily="2" charset="2"/>
              <a:buChar char="ü"/>
            </a:pPr>
            <a:r>
              <a:rPr lang="en-GB" sz="1800" dirty="0">
                <a:solidFill>
                  <a:schemeClr val="tx2">
                    <a:lumMod val="60000"/>
                    <a:lumOff val="40000"/>
                  </a:schemeClr>
                </a:solidFill>
              </a:rPr>
              <a:t>X-ray Inspection/Baggage Scanning System</a:t>
            </a:r>
          </a:p>
          <a:p>
            <a:pPr marL="285750" indent="-285750">
              <a:buFont typeface="Wingdings" panose="05000000000000000000" pitchFamily="2" charset="2"/>
              <a:buChar char="ü"/>
            </a:pPr>
            <a:endParaRPr lang="en-GB" sz="1800" dirty="0">
              <a:solidFill>
                <a:schemeClr val="tx2">
                  <a:lumMod val="60000"/>
                  <a:lumOff val="40000"/>
                </a:schemeClr>
              </a:solidFill>
            </a:endParaRPr>
          </a:p>
          <a:p>
            <a:pPr marL="285750" indent="-285750">
              <a:buFont typeface="Wingdings" panose="05000000000000000000" pitchFamily="2" charset="2"/>
              <a:buChar char="ü"/>
            </a:pPr>
            <a:r>
              <a:rPr lang="en-GB" sz="1800" dirty="0">
                <a:solidFill>
                  <a:schemeClr val="tx2">
                    <a:lumMod val="60000"/>
                    <a:lumOff val="40000"/>
                  </a:schemeClr>
                </a:solidFill>
              </a:rPr>
              <a:t>Walk Through and Hand Held Metal Detectors</a:t>
            </a:r>
          </a:p>
          <a:p>
            <a:pPr marL="285750" indent="-285750">
              <a:buFont typeface="Wingdings" panose="05000000000000000000" pitchFamily="2" charset="2"/>
              <a:buChar char="ü"/>
            </a:pPr>
            <a:endParaRPr lang="en-GB" sz="1800" dirty="0">
              <a:solidFill>
                <a:schemeClr val="tx2">
                  <a:lumMod val="60000"/>
                  <a:lumOff val="40000"/>
                </a:schemeClr>
              </a:solidFill>
            </a:endParaRPr>
          </a:p>
          <a:p>
            <a:pPr marL="285750" indent="-285750">
              <a:buFont typeface="Wingdings" panose="05000000000000000000" pitchFamily="2" charset="2"/>
              <a:buChar char="ü"/>
            </a:pPr>
            <a:r>
              <a:rPr lang="en-GB" sz="1800" dirty="0">
                <a:solidFill>
                  <a:schemeClr val="tx2">
                    <a:lumMod val="60000"/>
                    <a:lumOff val="40000"/>
                  </a:schemeClr>
                </a:solidFill>
              </a:rPr>
              <a:t>Under Vehicle Scanning System</a:t>
            </a: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908" y="215157"/>
            <a:ext cx="1491168" cy="470075"/>
          </a:xfrm>
          <a:prstGeom prst="rect">
            <a:avLst/>
          </a:prstGeom>
        </p:spPr>
      </p:pic>
      <p:pic>
        <p:nvPicPr>
          <p:cNvPr id="22" name="Picture 21">
            <a:extLst>
              <a:ext uri="{FF2B5EF4-FFF2-40B4-BE49-F238E27FC236}">
                <a16:creationId xmlns:a16="http://schemas.microsoft.com/office/drawing/2014/main" id="{101D3816-0FFE-40DD-94B3-018DD132B665}"/>
              </a:ext>
            </a:extLst>
          </p:cNvPr>
          <p:cNvPicPr>
            <a:picLocks noChangeAspect="1"/>
          </p:cNvPicPr>
          <p:nvPr/>
        </p:nvPicPr>
        <p:blipFill>
          <a:blip r:embed="rId4"/>
          <a:stretch>
            <a:fillRect/>
          </a:stretch>
        </p:blipFill>
        <p:spPr>
          <a:xfrm>
            <a:off x="18106" y="-6021"/>
            <a:ext cx="1524502" cy="771708"/>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433" y="5441761"/>
            <a:ext cx="917078" cy="1187080"/>
          </a:xfrm>
          <a:prstGeom prst="ellipse">
            <a:avLst/>
          </a:prstGeom>
        </p:spPr>
      </p:pic>
      <p:pic>
        <p:nvPicPr>
          <p:cNvPr id="28" name="Picture 27" descr="Smith Detection.bmp"/>
          <p:cNvPicPr>
            <a:picLocks noChangeAspect="1"/>
          </p:cNvPicPr>
          <p:nvPr/>
        </p:nvPicPr>
        <p:blipFill>
          <a:blip r:embed="rId6"/>
          <a:stretch>
            <a:fillRect/>
          </a:stretch>
        </p:blipFill>
        <p:spPr>
          <a:xfrm>
            <a:off x="5233644" y="215157"/>
            <a:ext cx="1052414" cy="491126"/>
          </a:xfrm>
          <a:prstGeom prst="rect">
            <a:avLst/>
          </a:prstGeom>
        </p:spPr>
      </p:pic>
      <p:pic>
        <p:nvPicPr>
          <p:cNvPr id="30" name="Picture 29" descr="Ceia.bmp"/>
          <p:cNvPicPr>
            <a:picLocks noChangeAspect="1"/>
          </p:cNvPicPr>
          <p:nvPr/>
        </p:nvPicPr>
        <p:blipFill>
          <a:blip r:embed="rId7"/>
          <a:stretch>
            <a:fillRect/>
          </a:stretch>
        </p:blipFill>
        <p:spPr>
          <a:xfrm>
            <a:off x="7792159" y="106719"/>
            <a:ext cx="1459352" cy="708002"/>
          </a:xfrm>
          <a:prstGeom prst="rect">
            <a:avLst/>
          </a:prstGeom>
        </p:spPr>
      </p:pic>
      <p:sp>
        <p:nvSpPr>
          <p:cNvPr id="14" name="Parallelogram 13">
            <a:extLst>
              <a:ext uri="{FF2B5EF4-FFF2-40B4-BE49-F238E27FC236}">
                <a16:creationId xmlns:a16="http://schemas.microsoft.com/office/drawing/2014/main" id="{F9A6FAE6-8702-4A21-B4A6-B5C2AAE1260E}"/>
              </a:ext>
            </a:extLst>
          </p:cNvPr>
          <p:cNvSpPr/>
          <p:nvPr/>
        </p:nvSpPr>
        <p:spPr>
          <a:xfrm>
            <a:off x="4852541" y="0"/>
            <a:ext cx="6458642"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7" name="Picture 26" descr="Rapiscan.bmp"/>
          <p:cNvPicPr>
            <a:picLocks noChangeAspect="1"/>
          </p:cNvPicPr>
          <p:nvPr/>
        </p:nvPicPr>
        <p:blipFill>
          <a:blip r:embed="rId8" cstate="print"/>
          <a:stretch>
            <a:fillRect/>
          </a:stretch>
        </p:blipFill>
        <p:spPr>
          <a:xfrm>
            <a:off x="6620955" y="215157"/>
            <a:ext cx="917982" cy="442067"/>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9373" y="5039374"/>
            <a:ext cx="2478910" cy="1647825"/>
          </a:xfrm>
          <a:prstGeom prst="ellipse">
            <a:avLst/>
          </a:prstGeom>
        </p:spPr>
      </p:pic>
      <p:pic>
        <p:nvPicPr>
          <p:cNvPr id="1026" name="Picture 2" descr="Related image">
            <a:hlinkClick r:id="rId10"/>
            <a:extLst>
              <a:ext uri="{FF2B5EF4-FFF2-40B4-BE49-F238E27FC236}">
                <a16:creationId xmlns:a16="http://schemas.microsoft.com/office/drawing/2014/main" id="{2BBD7D07-F79A-4ECA-87D2-3A12DE4E8F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99751" y="3007086"/>
            <a:ext cx="265176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Hand Held Metal Detector.png"/>
          <p:cNvPicPr>
            <a:picLocks noChangeAspect="1"/>
          </p:cNvPicPr>
          <p:nvPr/>
        </p:nvPicPr>
        <p:blipFill>
          <a:blip r:embed="rId12" cstate="print"/>
          <a:stretch>
            <a:fillRect/>
          </a:stretch>
        </p:blipFill>
        <p:spPr>
          <a:xfrm>
            <a:off x="7414834" y="1003760"/>
            <a:ext cx="2650658" cy="1657350"/>
          </a:xfrm>
          <a:prstGeom prst="rect">
            <a:avLst/>
          </a:prstGeom>
        </p:spPr>
      </p:pic>
    </p:spTree>
    <p:extLst>
      <p:ext uri="{BB962C8B-B14F-4D97-AF65-F5344CB8AC3E}">
        <p14:creationId xmlns:p14="http://schemas.microsoft.com/office/powerpoint/2010/main" val="370821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4893714" y="1600556"/>
            <a:ext cx="3537883" cy="3052724"/>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14"/>
          <p:cNvSpPr/>
          <p:nvPr/>
        </p:nvSpPr>
        <p:spPr>
          <a:xfrm>
            <a:off x="4198007" y="0"/>
            <a:ext cx="7601572" cy="6868160"/>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85000"/>
              <a:lumOff val="1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Freeform 12"/>
          <p:cNvSpPr/>
          <p:nvPr/>
        </p:nvSpPr>
        <p:spPr>
          <a:xfrm>
            <a:off x="4495996" y="-10160"/>
            <a:ext cx="7696004" cy="6868160"/>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itle 1"/>
          <p:cNvSpPr txBox="1">
            <a:spLocks/>
          </p:cNvSpPr>
          <p:nvPr/>
        </p:nvSpPr>
        <p:spPr>
          <a:xfrm>
            <a:off x="4332485" y="471630"/>
            <a:ext cx="3666308"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ST</a:t>
            </a:r>
            <a:r>
              <a:rPr lang="en-GB" sz="3200" dirty="0">
                <a:solidFill>
                  <a:schemeClr val="tx1">
                    <a:lumMod val="65000"/>
                    <a:lumOff val="35000"/>
                  </a:schemeClr>
                </a:solidFill>
              </a:rPr>
              <a:t>AKE</a:t>
            </a:r>
            <a:r>
              <a:rPr lang="en-GB" sz="3200" dirty="0">
                <a:solidFill>
                  <a:schemeClr val="tx2">
                    <a:lumMod val="60000"/>
                    <a:lumOff val="40000"/>
                  </a:schemeClr>
                </a:solidFill>
              </a:rPr>
              <a:t>HOLDERS</a:t>
            </a:r>
            <a:endParaRPr lang="en-GB" sz="3200" dirty="0"/>
          </a:p>
        </p:txBody>
      </p:sp>
      <p:sp>
        <p:nvSpPr>
          <p:cNvPr id="10" name="Title 1"/>
          <p:cNvSpPr txBox="1">
            <a:spLocks/>
          </p:cNvSpPr>
          <p:nvPr/>
        </p:nvSpPr>
        <p:spPr>
          <a:xfrm>
            <a:off x="339358" y="4082433"/>
            <a:ext cx="4134368" cy="4726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defRPr/>
            </a:pPr>
            <a:r>
              <a:rPr lang="en-US" altLang="en-US" sz="1800" dirty="0">
                <a:solidFill>
                  <a:schemeClr val="tx1">
                    <a:lumMod val="65000"/>
                    <a:lumOff val="35000"/>
                  </a:schemeClr>
                </a:solidFill>
              </a:rPr>
              <a:t>H.E. Sheikh Nasser Bin Abdul Rahman Al Thani </a:t>
            </a:r>
          </a:p>
          <a:p>
            <a:pPr algn="ctr">
              <a:defRPr/>
            </a:pPr>
            <a:r>
              <a:rPr lang="en-US" altLang="en-US" sz="1800" dirty="0">
                <a:solidFill>
                  <a:schemeClr val="tx1">
                    <a:lumMod val="65000"/>
                    <a:lumOff val="35000"/>
                  </a:schemeClr>
                </a:solidFill>
              </a:rPr>
              <a:t>Chairman</a:t>
            </a:r>
          </a:p>
        </p:txBody>
      </p:sp>
      <p:pic>
        <p:nvPicPr>
          <p:cNvPr id="9" name="Picture 8"/>
          <p:cNvPicPr>
            <a:picLocks noChangeAspect="1"/>
          </p:cNvPicPr>
          <p:nvPr/>
        </p:nvPicPr>
        <p:blipFill>
          <a:blip r:embed="rId2"/>
          <a:stretch>
            <a:fillRect/>
          </a:stretch>
        </p:blipFill>
        <p:spPr>
          <a:xfrm>
            <a:off x="1279218" y="1289480"/>
            <a:ext cx="3614496" cy="2545950"/>
          </a:xfrm>
          <a:prstGeom prst="parallelogram">
            <a:avLst>
              <a:gd name="adj" fmla="val 46672"/>
            </a:avLst>
          </a:prstGeom>
        </p:spPr>
      </p:pic>
      <p:sp>
        <p:nvSpPr>
          <p:cNvPr id="14" name="Title 1"/>
          <p:cNvSpPr txBox="1">
            <a:spLocks/>
          </p:cNvSpPr>
          <p:nvPr/>
        </p:nvSpPr>
        <p:spPr>
          <a:xfrm>
            <a:off x="447105" y="4318750"/>
            <a:ext cx="4150810" cy="2162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GB" sz="1800" dirty="0">
                <a:solidFill>
                  <a:schemeClr val="tx1">
                    <a:lumMod val="65000"/>
                    <a:lumOff val="35000"/>
                  </a:schemeClr>
                </a:solidFill>
              </a:rPr>
              <a:t>Our Chairman promotes effective relationships and establishes good corporate practices and procedures and promotes the highest standards of integrity, probity and corporate governance throughout the Group and particularly at </a:t>
            </a:r>
            <a:r>
              <a:rPr lang="en-GB" sz="1800" dirty="0">
                <a:solidFill>
                  <a:schemeClr val="bg1"/>
                </a:solidFill>
              </a:rPr>
              <a:t>Board level.</a:t>
            </a:r>
          </a:p>
        </p:txBody>
      </p:sp>
      <p:sp>
        <p:nvSpPr>
          <p:cNvPr id="18" name="Title 1"/>
          <p:cNvSpPr txBox="1">
            <a:spLocks/>
          </p:cNvSpPr>
          <p:nvPr/>
        </p:nvSpPr>
        <p:spPr>
          <a:xfrm>
            <a:off x="6571749" y="4088681"/>
            <a:ext cx="4756967" cy="472634"/>
          </a:xfrm>
          <a:prstGeom prst="rect">
            <a:avLst/>
          </a:prstGeom>
        </p:spPr>
        <p:txBody>
          <a:bodyPr vert="horz" lIns="91440" tIns="45720" rIns="91440" bIns="45720" rtlCol="0" anchor="ctr">
            <a:noAutofit/>
          </a:bodyPr>
          <a:lstStyle>
            <a:defPPr>
              <a:defRPr lang="en-US"/>
            </a:defPPr>
            <a:lvl1pPr algn="ctr">
              <a:lnSpc>
                <a:spcPct val="90000"/>
              </a:lnSpc>
              <a:spcBef>
                <a:spcPct val="0"/>
              </a:spcBef>
              <a:buNone/>
              <a:defRPr spc="-60" baseline="0">
                <a:solidFill>
                  <a:schemeClr val="tx1">
                    <a:lumMod val="65000"/>
                    <a:lumOff val="35000"/>
                  </a:schemeClr>
                </a:solidFill>
                <a:latin typeface="+mj-lt"/>
                <a:ea typeface="+mj-ea"/>
                <a:cs typeface="+mj-cs"/>
              </a:defRPr>
            </a:lvl1pPr>
          </a:lstStyle>
          <a:p>
            <a:r>
              <a:rPr lang="en-US" altLang="en-US" dirty="0">
                <a:solidFill>
                  <a:schemeClr val="bg1"/>
                </a:solidFill>
              </a:rPr>
              <a:t>Eng. Ahmed Mokhtar</a:t>
            </a:r>
          </a:p>
          <a:p>
            <a:r>
              <a:rPr lang="en-US" altLang="en-US" dirty="0">
                <a:solidFill>
                  <a:schemeClr val="bg1"/>
                </a:solidFill>
              </a:rPr>
              <a:t>CEO</a:t>
            </a:r>
          </a:p>
        </p:txBody>
      </p:sp>
      <p:pic>
        <p:nvPicPr>
          <p:cNvPr id="19" name="Picture 18"/>
          <p:cNvPicPr>
            <a:picLocks noChangeAspect="1"/>
          </p:cNvPicPr>
          <p:nvPr/>
        </p:nvPicPr>
        <p:blipFill>
          <a:blip r:embed="rId3"/>
          <a:stretch>
            <a:fillRect/>
          </a:stretch>
        </p:blipFill>
        <p:spPr>
          <a:xfrm>
            <a:off x="7683511" y="1289480"/>
            <a:ext cx="3645205" cy="2545950"/>
          </a:xfrm>
          <a:prstGeom prst="parallelogram">
            <a:avLst>
              <a:gd name="adj" fmla="val 46672"/>
            </a:avLst>
          </a:prstGeom>
        </p:spPr>
      </p:pic>
      <p:sp>
        <p:nvSpPr>
          <p:cNvPr id="20" name="Title 1"/>
          <p:cNvSpPr txBox="1">
            <a:spLocks/>
          </p:cNvSpPr>
          <p:nvPr/>
        </p:nvSpPr>
        <p:spPr>
          <a:xfrm>
            <a:off x="6464561" y="4360745"/>
            <a:ext cx="4213021" cy="2162538"/>
          </a:xfrm>
          <a:prstGeom prst="rect">
            <a:avLst/>
          </a:prstGeom>
        </p:spPr>
        <p:txBody>
          <a:bodyPr vert="horz" lIns="91440" tIns="45720" rIns="91440" bIns="45720" rtlCol="0" anchor="ctr">
            <a:noAutofit/>
          </a:bodyPr>
          <a:lstStyle>
            <a:defPPr>
              <a:defRPr lang="en-US"/>
            </a:defPPr>
            <a:lvl1pPr algn="ctr">
              <a:lnSpc>
                <a:spcPct val="90000"/>
              </a:lnSpc>
              <a:spcBef>
                <a:spcPct val="0"/>
              </a:spcBef>
              <a:buNone/>
              <a:defRPr spc="-60" baseline="0">
                <a:solidFill>
                  <a:schemeClr val="tx1">
                    <a:lumMod val="65000"/>
                    <a:lumOff val="35000"/>
                  </a:schemeClr>
                </a:solidFill>
                <a:latin typeface="+mj-lt"/>
                <a:ea typeface="+mj-ea"/>
                <a:cs typeface="+mj-cs"/>
              </a:defRPr>
            </a:lvl1pPr>
          </a:lstStyle>
          <a:p>
            <a:r>
              <a:rPr lang="en-GB" dirty="0">
                <a:solidFill>
                  <a:schemeClr val="bg1"/>
                </a:solidFill>
              </a:rPr>
              <a:t>Our Chief Executive Officer provides the mandate and leadership for the Executive Team to work in partnership across our operational groups; he leads and implements continuous improvements in business processes and ensuring delivery of customer centric services. </a:t>
            </a:r>
          </a:p>
        </p:txBody>
      </p:sp>
      <p:pic>
        <p:nvPicPr>
          <p:cNvPr id="12" name="Picture 11">
            <a:extLst>
              <a:ext uri="{FF2B5EF4-FFF2-40B4-BE49-F238E27FC236}">
                <a16:creationId xmlns:a16="http://schemas.microsoft.com/office/drawing/2014/main" id="{FA13E72C-9B62-4B18-921A-45CC7DC87F76}"/>
              </a:ext>
            </a:extLst>
          </p:cNvPr>
          <p:cNvPicPr>
            <a:picLocks noChangeAspect="1"/>
          </p:cNvPicPr>
          <p:nvPr/>
        </p:nvPicPr>
        <p:blipFill>
          <a:blip r:embed="rId4"/>
          <a:stretch>
            <a:fillRect/>
          </a:stretch>
        </p:blipFill>
        <p:spPr>
          <a:xfrm>
            <a:off x="40318" y="104711"/>
            <a:ext cx="1524502" cy="771708"/>
          </a:xfrm>
          <a:prstGeom prst="rect">
            <a:avLst/>
          </a:prstGeom>
        </p:spPr>
      </p:pic>
    </p:spTree>
    <p:extLst>
      <p:ext uri="{BB962C8B-B14F-4D97-AF65-F5344CB8AC3E}">
        <p14:creationId xmlns:p14="http://schemas.microsoft.com/office/powerpoint/2010/main" val="37976092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7"/>
          <p:cNvSpPr/>
          <p:nvPr/>
        </p:nvSpPr>
        <p:spPr>
          <a:xfrm>
            <a:off x="2386311" y="2117683"/>
            <a:ext cx="3354729" cy="2673751"/>
          </a:xfrm>
          <a:prstGeom prst="parallelogram">
            <a:avLst>
              <a:gd name="adj" fmla="val 41493"/>
            </a:avLst>
          </a:prstGeom>
          <a:solidFill>
            <a:schemeClr val="tx1">
              <a:lumMod val="50000"/>
              <a:lumOff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p:cNvSpPr/>
          <p:nvPr/>
        </p:nvSpPr>
        <p:spPr>
          <a:xfrm>
            <a:off x="291568" y="0"/>
            <a:ext cx="6031100"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6223935" y="1067417"/>
            <a:ext cx="4606732"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PU</a:t>
            </a:r>
            <a:r>
              <a:rPr lang="en-GB" sz="3200" dirty="0">
                <a:solidFill>
                  <a:schemeClr val="tx1">
                    <a:lumMod val="65000"/>
                    <a:lumOff val="35000"/>
                  </a:schemeClr>
                </a:solidFill>
              </a:rPr>
              <a:t>BLIC</a:t>
            </a:r>
            <a:r>
              <a:rPr lang="en-GB" sz="3200" dirty="0">
                <a:solidFill>
                  <a:schemeClr val="tx2">
                    <a:lumMod val="60000"/>
                    <a:lumOff val="40000"/>
                  </a:schemeClr>
                </a:solidFill>
              </a:rPr>
              <a:t> ADDRESS SYSTEM</a:t>
            </a:r>
          </a:p>
        </p:txBody>
      </p:sp>
      <p:sp>
        <p:nvSpPr>
          <p:cNvPr id="10" name="Title 1"/>
          <p:cNvSpPr txBox="1">
            <a:spLocks/>
          </p:cNvSpPr>
          <p:nvPr/>
        </p:nvSpPr>
        <p:spPr>
          <a:xfrm>
            <a:off x="6324518" y="2142572"/>
            <a:ext cx="4748866" cy="3892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2">
                    <a:lumMod val="60000"/>
                    <a:lumOff val="40000"/>
                  </a:schemeClr>
                </a:solidFill>
              </a:rPr>
              <a:t>High-quality public address and voice evacuation solutions suitable for Small Retail to large buildings. We have solutions ranging from simple analogue PA/BGM system to fully digital, networked, public address system using </a:t>
            </a:r>
            <a:r>
              <a:rPr lang="en-GB" sz="1800" dirty="0" err="1">
                <a:solidFill>
                  <a:schemeClr val="tx2">
                    <a:lumMod val="60000"/>
                    <a:lumOff val="40000"/>
                  </a:schemeClr>
                </a:solidFill>
              </a:rPr>
              <a:t>CobraNet</a:t>
            </a:r>
            <a:r>
              <a:rPr lang="en-GB" sz="1800" dirty="0">
                <a:solidFill>
                  <a:schemeClr val="tx2">
                    <a:lumMod val="60000"/>
                    <a:lumOff val="40000"/>
                  </a:schemeClr>
                </a:solidFill>
              </a:rPr>
              <a:t> technology. We also implement sound reinforcement systems for live music or concert in auditoriums.</a:t>
            </a: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p:txBody>
      </p:sp>
      <p:sp>
        <p:nvSpPr>
          <p:cNvPr id="12" name="Parallelogram 11"/>
          <p:cNvSpPr/>
          <p:nvPr/>
        </p:nvSpPr>
        <p:spPr>
          <a:xfrm>
            <a:off x="0" y="0"/>
            <a:ext cx="6031100" cy="6858000"/>
          </a:xfrm>
          <a:prstGeom prst="parallelogram">
            <a:avLst>
              <a:gd name="adj" fmla="val 47136"/>
            </a:avLst>
          </a:prstGeom>
          <a:blipFill dpi="0" rotWithShape="1">
            <a:blip r:embed="rId2">
              <a:alphaModFix amt="87000"/>
            </a:blip>
            <a:srcRect/>
            <a:stretch>
              <a:fillRect l="-7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713" y="3741494"/>
            <a:ext cx="1107090" cy="110709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4884" y="4092534"/>
            <a:ext cx="2243374" cy="214690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5765" y="396611"/>
            <a:ext cx="1138237" cy="29718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7372" y="426366"/>
            <a:ext cx="1238459" cy="293166"/>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7200" y="406191"/>
            <a:ext cx="1340016" cy="333515"/>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70091" y="4635188"/>
            <a:ext cx="2321556" cy="1604255"/>
          </a:xfrm>
          <a:prstGeom prst="rect">
            <a:avLst/>
          </a:prstGeom>
        </p:spPr>
      </p:pic>
      <p:pic>
        <p:nvPicPr>
          <p:cNvPr id="16" name="Picture 15">
            <a:extLst>
              <a:ext uri="{FF2B5EF4-FFF2-40B4-BE49-F238E27FC236}">
                <a16:creationId xmlns:a16="http://schemas.microsoft.com/office/drawing/2014/main" id="{EF5AE49A-0A50-4E51-8295-67FEFFAD3D46}"/>
              </a:ext>
            </a:extLst>
          </p:cNvPr>
          <p:cNvPicPr>
            <a:picLocks noChangeAspect="1"/>
          </p:cNvPicPr>
          <p:nvPr/>
        </p:nvPicPr>
        <p:blipFill>
          <a:blip r:embed="rId9"/>
          <a:stretch>
            <a:fillRect/>
          </a:stretch>
        </p:blipFill>
        <p:spPr>
          <a:xfrm>
            <a:off x="0" y="40512"/>
            <a:ext cx="1524502" cy="771708"/>
          </a:xfrm>
          <a:prstGeom prst="rect">
            <a:avLst/>
          </a:prstGeom>
        </p:spPr>
      </p:pic>
    </p:spTree>
    <p:extLst>
      <p:ext uri="{BB962C8B-B14F-4D97-AF65-F5344CB8AC3E}">
        <p14:creationId xmlns:p14="http://schemas.microsoft.com/office/powerpoint/2010/main" val="13032413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7"/>
          <p:cNvSpPr/>
          <p:nvPr/>
        </p:nvSpPr>
        <p:spPr>
          <a:xfrm>
            <a:off x="5488865" y="2242339"/>
            <a:ext cx="3354729" cy="2673751"/>
          </a:xfrm>
          <a:prstGeom prst="parallelogram">
            <a:avLst>
              <a:gd name="adj" fmla="val 41493"/>
            </a:avLst>
          </a:prstGeom>
          <a:solidFill>
            <a:schemeClr val="tx1">
              <a:lumMod val="50000"/>
              <a:lumOff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p:cNvSpPr/>
          <p:nvPr/>
        </p:nvSpPr>
        <p:spPr>
          <a:xfrm>
            <a:off x="5012754" y="0"/>
            <a:ext cx="6031100"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546023" y="1663172"/>
            <a:ext cx="4606732"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ST</a:t>
            </a:r>
            <a:r>
              <a:rPr lang="en-GB" sz="3200" dirty="0">
                <a:solidFill>
                  <a:schemeClr val="tx1">
                    <a:lumMod val="65000"/>
                    <a:lumOff val="35000"/>
                  </a:schemeClr>
                </a:solidFill>
              </a:rPr>
              <a:t>RUCTURED</a:t>
            </a:r>
            <a:r>
              <a:rPr lang="en-GB" sz="3200" dirty="0">
                <a:solidFill>
                  <a:schemeClr val="tx2">
                    <a:lumMod val="60000"/>
                    <a:lumOff val="40000"/>
                  </a:schemeClr>
                </a:solidFill>
              </a:rPr>
              <a:t> CABLING</a:t>
            </a:r>
          </a:p>
        </p:txBody>
      </p:sp>
      <p:sp>
        <p:nvSpPr>
          <p:cNvPr id="12" name="Parallelogram 11"/>
          <p:cNvSpPr/>
          <p:nvPr/>
        </p:nvSpPr>
        <p:spPr>
          <a:xfrm>
            <a:off x="5320772" y="-3626"/>
            <a:ext cx="6031100" cy="6858000"/>
          </a:xfrm>
          <a:prstGeom prst="parallelogram">
            <a:avLst>
              <a:gd name="adj" fmla="val 47136"/>
            </a:avLst>
          </a:prstGeom>
          <a:blipFill dpi="0" rotWithShape="1">
            <a:blip r:embed="rId2">
              <a:alphaModFix amt="87000"/>
            </a:blip>
            <a:srcRect/>
            <a:stretch>
              <a:fillRect l="1000" r="-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p:cNvSpPr txBox="1">
            <a:spLocks/>
          </p:cNvSpPr>
          <p:nvPr/>
        </p:nvSpPr>
        <p:spPr>
          <a:xfrm>
            <a:off x="474128" y="2193343"/>
            <a:ext cx="5717098" cy="249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dirty="0">
                <a:solidFill>
                  <a:schemeClr val="tx2">
                    <a:lumMod val="60000"/>
                    <a:lumOff val="40000"/>
                  </a:schemeClr>
                </a:solidFill>
              </a:rPr>
              <a:t>We offer excellence in planning, design, installation, and maintenance of structured network cable infrastructure that is flexible and scalable to your business needs. Whether your requirement is Cat 6, Cat 6A, or Cat 7, we provide end-to-end passive network infrastructure for copper and ﬁber solutions, keeping the TIA/EIA standards in mind. </a:t>
            </a:r>
          </a:p>
          <a:p>
            <a:endParaRPr lang="en-GB" sz="1800" dirty="0">
              <a:solidFill>
                <a:schemeClr val="tx2">
                  <a:lumMod val="60000"/>
                  <a:lumOff val="40000"/>
                </a:schemeClr>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2342" y="822547"/>
            <a:ext cx="1150164" cy="3774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167" y="961231"/>
            <a:ext cx="1084221" cy="23852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8755" y="934105"/>
            <a:ext cx="1320915" cy="292778"/>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1188" y="935713"/>
            <a:ext cx="1318694" cy="289563"/>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6664" y="942129"/>
            <a:ext cx="1120197" cy="27942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8868" y="4594570"/>
            <a:ext cx="2140223" cy="1420335"/>
          </a:xfrm>
          <a:prstGeom prst="parallelogram">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7695" y="5231585"/>
            <a:ext cx="1776460" cy="1332345"/>
          </a:xfrm>
          <a:prstGeom prst="parallelogram">
            <a:avLst/>
          </a:prstGeom>
        </p:spPr>
      </p:pic>
      <p:pic>
        <p:nvPicPr>
          <p:cNvPr id="15" name="Picture 14">
            <a:extLst>
              <a:ext uri="{FF2B5EF4-FFF2-40B4-BE49-F238E27FC236}">
                <a16:creationId xmlns:a16="http://schemas.microsoft.com/office/drawing/2014/main" id="{431746C4-0C9C-45A4-A276-3410862C16E2}"/>
              </a:ext>
            </a:extLst>
          </p:cNvPr>
          <p:cNvPicPr>
            <a:picLocks noChangeAspect="1"/>
          </p:cNvPicPr>
          <p:nvPr/>
        </p:nvPicPr>
        <p:blipFill>
          <a:blip r:embed="rId10"/>
          <a:stretch>
            <a:fillRect/>
          </a:stretch>
        </p:blipFill>
        <p:spPr>
          <a:xfrm>
            <a:off x="22057" y="50839"/>
            <a:ext cx="1524502" cy="771708"/>
          </a:xfrm>
          <a:prstGeom prst="rect">
            <a:avLst/>
          </a:prstGeom>
        </p:spPr>
      </p:pic>
    </p:spTree>
    <p:extLst>
      <p:ext uri="{BB962C8B-B14F-4D97-AF65-F5344CB8AC3E}">
        <p14:creationId xmlns:p14="http://schemas.microsoft.com/office/powerpoint/2010/main" val="14797113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7"/>
          <p:cNvSpPr/>
          <p:nvPr/>
        </p:nvSpPr>
        <p:spPr>
          <a:xfrm>
            <a:off x="6414304" y="2001452"/>
            <a:ext cx="3354729" cy="2673751"/>
          </a:xfrm>
          <a:prstGeom prst="parallelogram">
            <a:avLst>
              <a:gd name="adj" fmla="val 41493"/>
            </a:avLst>
          </a:prstGeom>
          <a:solidFill>
            <a:schemeClr val="tx1">
              <a:lumMod val="50000"/>
              <a:lumOff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p:cNvSpPr/>
          <p:nvPr/>
        </p:nvSpPr>
        <p:spPr>
          <a:xfrm>
            <a:off x="5470909" y="0"/>
            <a:ext cx="6031100"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1025351" y="1466559"/>
            <a:ext cx="4606732"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FI</a:t>
            </a:r>
            <a:r>
              <a:rPr lang="en-GB" sz="3200" dirty="0">
                <a:solidFill>
                  <a:schemeClr val="tx1">
                    <a:lumMod val="65000"/>
                    <a:lumOff val="35000"/>
                  </a:schemeClr>
                </a:solidFill>
              </a:rPr>
              <a:t>RE</a:t>
            </a:r>
            <a:r>
              <a:rPr lang="en-GB" sz="3200" dirty="0">
                <a:solidFill>
                  <a:schemeClr val="tx2">
                    <a:lumMod val="60000"/>
                    <a:lumOff val="40000"/>
                  </a:schemeClr>
                </a:solidFill>
              </a:rPr>
              <a:t> ALARM SYSTEM</a:t>
            </a:r>
          </a:p>
        </p:txBody>
      </p:sp>
      <p:sp>
        <p:nvSpPr>
          <p:cNvPr id="10" name="Title 1"/>
          <p:cNvSpPr txBox="1">
            <a:spLocks/>
          </p:cNvSpPr>
          <p:nvPr/>
        </p:nvSpPr>
        <p:spPr>
          <a:xfrm>
            <a:off x="1090332" y="2240280"/>
            <a:ext cx="4476770" cy="29324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pPr>
              <a:buFont typeface="Arial" pitchFamily="34" charset="0"/>
              <a:buChar char="•"/>
            </a:pPr>
            <a:r>
              <a:rPr lang="en-GB" sz="1800" dirty="0">
                <a:solidFill>
                  <a:schemeClr val="tx2">
                    <a:lumMod val="60000"/>
                    <a:lumOff val="40000"/>
                  </a:schemeClr>
                </a:solidFill>
              </a:rPr>
              <a:t>Conventional Fire Alarm System</a:t>
            </a:r>
          </a:p>
          <a:p>
            <a:pPr>
              <a:buFont typeface="Arial" pitchFamily="34" charset="0"/>
              <a:buChar char="•"/>
            </a:pPr>
            <a:r>
              <a:rPr lang="en-GB" sz="1800" dirty="0">
                <a:solidFill>
                  <a:schemeClr val="tx2">
                    <a:lumMod val="60000"/>
                    <a:lumOff val="40000"/>
                  </a:schemeClr>
                </a:solidFill>
              </a:rPr>
              <a:t>Addressable Fire Alarm System</a:t>
            </a:r>
          </a:p>
          <a:p>
            <a:pPr>
              <a:buFont typeface="Arial" pitchFamily="34" charset="0"/>
              <a:buChar char="•"/>
            </a:pPr>
            <a:r>
              <a:rPr lang="en-GB" sz="1800" dirty="0">
                <a:solidFill>
                  <a:schemeClr val="tx2">
                    <a:lumMod val="60000"/>
                    <a:lumOff val="40000"/>
                  </a:schemeClr>
                </a:solidFill>
              </a:rPr>
              <a:t>Aspirating Smoke Detection (ASD) System</a:t>
            </a:r>
          </a:p>
          <a:p>
            <a:pPr>
              <a:buFont typeface="Arial" pitchFamily="34" charset="0"/>
              <a:buChar char="•"/>
            </a:pPr>
            <a:r>
              <a:rPr lang="en-GB" sz="1800" dirty="0">
                <a:solidFill>
                  <a:schemeClr val="tx2">
                    <a:lumMod val="60000"/>
                    <a:lumOff val="40000"/>
                  </a:schemeClr>
                </a:solidFill>
              </a:rPr>
              <a:t>Gas Detection System</a:t>
            </a:r>
          </a:p>
          <a:p>
            <a:pPr>
              <a:buFont typeface="Arial" pitchFamily="34" charset="0"/>
              <a:buChar char="•"/>
            </a:pPr>
            <a:r>
              <a:rPr lang="en-GB" sz="1800" dirty="0">
                <a:solidFill>
                  <a:schemeClr val="tx2">
                    <a:lumMod val="60000"/>
                    <a:lumOff val="40000"/>
                  </a:schemeClr>
                </a:solidFill>
              </a:rPr>
              <a:t>Emergency Lighting System</a:t>
            </a:r>
          </a:p>
          <a:p>
            <a:endParaRPr lang="en-GB" sz="1800" dirty="0">
              <a:solidFill>
                <a:schemeClr val="tx1">
                  <a:lumMod val="75000"/>
                  <a:lumOff val="25000"/>
                </a:schemeClr>
              </a:solidFill>
            </a:endParaRPr>
          </a:p>
          <a:p>
            <a:r>
              <a:rPr lang="en-GB" sz="1800" dirty="0">
                <a:solidFill>
                  <a:schemeClr val="tx2">
                    <a:lumMod val="60000"/>
                    <a:lumOff val="40000"/>
                  </a:schemeClr>
                </a:solidFill>
              </a:rPr>
              <a:t>Sectors covered</a:t>
            </a:r>
          </a:p>
          <a:p>
            <a:pPr>
              <a:buFont typeface="Arial" pitchFamily="34" charset="0"/>
              <a:buChar char="•"/>
            </a:pPr>
            <a:r>
              <a:rPr lang="en-GB" sz="1800" dirty="0">
                <a:solidFill>
                  <a:schemeClr val="tx2">
                    <a:lumMod val="60000"/>
                    <a:lumOff val="40000"/>
                  </a:schemeClr>
                </a:solidFill>
              </a:rPr>
              <a:t>Residential and commercial buildings</a:t>
            </a:r>
          </a:p>
          <a:p>
            <a:pPr>
              <a:buFont typeface="Arial" pitchFamily="34" charset="0"/>
              <a:buChar char="•"/>
            </a:pPr>
            <a:r>
              <a:rPr lang="en-GB" sz="1800" dirty="0">
                <a:solidFill>
                  <a:schemeClr val="tx2">
                    <a:lumMod val="60000"/>
                    <a:lumOff val="40000"/>
                  </a:schemeClr>
                </a:solidFill>
              </a:rPr>
              <a:t>Oil &amp; Gas Sites</a:t>
            </a:r>
          </a:p>
          <a:p>
            <a:pPr>
              <a:buFont typeface="Arial" pitchFamily="34" charset="0"/>
              <a:buChar char="•"/>
            </a:pPr>
            <a:r>
              <a:rPr lang="en-GB" sz="1800" dirty="0">
                <a:solidFill>
                  <a:schemeClr val="tx2">
                    <a:lumMod val="60000"/>
                    <a:lumOff val="40000"/>
                  </a:schemeClr>
                </a:solidFill>
              </a:rPr>
              <a:t>Industrial Sites</a:t>
            </a: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p:txBody>
      </p:sp>
      <p:sp>
        <p:nvSpPr>
          <p:cNvPr id="12" name="Parallelogram 11"/>
          <p:cNvSpPr/>
          <p:nvPr/>
        </p:nvSpPr>
        <p:spPr>
          <a:xfrm>
            <a:off x="6160900" y="0"/>
            <a:ext cx="6031100" cy="6860408"/>
          </a:xfrm>
          <a:prstGeom prst="parallelogram">
            <a:avLst>
              <a:gd name="adj" fmla="val 47136"/>
            </a:avLst>
          </a:prstGeom>
          <a:blipFill dpi="0" rotWithShape="1">
            <a:blip r:embed="rId2">
              <a:alphaModFix amt="87000"/>
            </a:blip>
            <a:srcRect/>
            <a:stretch>
              <a:fillRect l="-1000" r="-17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0609" y="218636"/>
            <a:ext cx="1687944" cy="2858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972" y="182555"/>
            <a:ext cx="2199099" cy="357990"/>
          </a:xfrm>
          <a:prstGeom prst="rect">
            <a:avLst/>
          </a:prstGeom>
        </p:spPr>
      </p:pic>
      <p:pic>
        <p:nvPicPr>
          <p:cNvPr id="11" name="Picture 10">
            <a:extLst>
              <a:ext uri="{FF2B5EF4-FFF2-40B4-BE49-F238E27FC236}">
                <a16:creationId xmlns:a16="http://schemas.microsoft.com/office/drawing/2014/main" id="{D7589829-5DEB-42F9-BA9B-42B15D840B37}"/>
              </a:ext>
            </a:extLst>
          </p:cNvPr>
          <p:cNvPicPr>
            <a:picLocks noChangeAspect="1"/>
          </p:cNvPicPr>
          <p:nvPr/>
        </p:nvPicPr>
        <p:blipFill>
          <a:blip r:embed="rId5"/>
          <a:stretch>
            <a:fillRect/>
          </a:stretch>
        </p:blipFill>
        <p:spPr>
          <a:xfrm>
            <a:off x="0" y="31927"/>
            <a:ext cx="1524502" cy="771708"/>
          </a:xfrm>
          <a:prstGeom prst="rect">
            <a:avLst/>
          </a:prstGeom>
        </p:spPr>
      </p:pic>
    </p:spTree>
    <p:extLst>
      <p:ext uri="{BB962C8B-B14F-4D97-AF65-F5344CB8AC3E}">
        <p14:creationId xmlns:p14="http://schemas.microsoft.com/office/powerpoint/2010/main" val="29267914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Parallelogram 7"/>
          <p:cNvSpPr/>
          <p:nvPr/>
        </p:nvSpPr>
        <p:spPr>
          <a:xfrm>
            <a:off x="2386311" y="2117683"/>
            <a:ext cx="3354729" cy="2673751"/>
          </a:xfrm>
          <a:prstGeom prst="parallelogram">
            <a:avLst>
              <a:gd name="adj" fmla="val 41493"/>
            </a:avLst>
          </a:prstGeom>
          <a:solidFill>
            <a:schemeClr val="tx1">
              <a:lumMod val="50000"/>
              <a:lumOff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arallelogram 12"/>
          <p:cNvSpPr/>
          <p:nvPr/>
        </p:nvSpPr>
        <p:spPr>
          <a:xfrm>
            <a:off x="509515" y="0"/>
            <a:ext cx="6031100"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6251366" y="1241153"/>
            <a:ext cx="5136271"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FI</a:t>
            </a:r>
            <a:r>
              <a:rPr lang="en-GB" sz="3200" dirty="0">
                <a:solidFill>
                  <a:schemeClr val="tx1">
                    <a:lumMod val="65000"/>
                    <a:lumOff val="35000"/>
                  </a:schemeClr>
                </a:solidFill>
              </a:rPr>
              <a:t>RE</a:t>
            </a:r>
            <a:r>
              <a:rPr lang="en-GB" sz="3200" dirty="0">
                <a:solidFill>
                  <a:schemeClr val="tx2">
                    <a:lumMod val="60000"/>
                    <a:lumOff val="40000"/>
                  </a:schemeClr>
                </a:solidFill>
              </a:rPr>
              <a:t> FIGHTING SYSTEM</a:t>
            </a:r>
          </a:p>
        </p:txBody>
      </p:sp>
      <p:sp>
        <p:nvSpPr>
          <p:cNvPr id="10" name="Title 1"/>
          <p:cNvSpPr txBox="1">
            <a:spLocks/>
          </p:cNvSpPr>
          <p:nvPr/>
        </p:nvSpPr>
        <p:spPr>
          <a:xfrm>
            <a:off x="6287942" y="1828800"/>
            <a:ext cx="4511121" cy="41879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Font typeface="Arial" pitchFamily="34" charset="0"/>
              <a:buChar char="•"/>
            </a:pPr>
            <a:endParaRPr lang="en-GB" sz="1800" dirty="0">
              <a:solidFill>
                <a:schemeClr val="tx2">
                  <a:lumMod val="60000"/>
                  <a:lumOff val="40000"/>
                </a:schemeClr>
              </a:solidFill>
            </a:endParaRPr>
          </a:p>
          <a:p>
            <a:pPr>
              <a:buFont typeface="Arial" pitchFamily="34" charset="0"/>
              <a:buChar char="•"/>
            </a:pPr>
            <a:endParaRPr lang="en-GB" sz="1800" dirty="0">
              <a:solidFill>
                <a:schemeClr val="tx2">
                  <a:lumMod val="60000"/>
                  <a:lumOff val="40000"/>
                </a:schemeClr>
              </a:solidFill>
            </a:endParaRPr>
          </a:p>
          <a:p>
            <a:pPr>
              <a:buFont typeface="Arial" pitchFamily="34" charset="0"/>
              <a:buChar char="•"/>
            </a:pPr>
            <a:endParaRPr lang="en-GB" sz="1800" dirty="0">
              <a:solidFill>
                <a:schemeClr val="tx2">
                  <a:lumMod val="60000"/>
                  <a:lumOff val="40000"/>
                </a:schemeClr>
              </a:solidFill>
            </a:endParaRPr>
          </a:p>
          <a:p>
            <a:pPr>
              <a:buFont typeface="Arial" pitchFamily="34" charset="0"/>
              <a:buChar char="•"/>
            </a:pPr>
            <a:r>
              <a:rPr lang="en-GB" sz="1800" dirty="0">
                <a:solidFill>
                  <a:schemeClr val="tx2">
                    <a:lumMod val="60000"/>
                    <a:lumOff val="40000"/>
                  </a:schemeClr>
                </a:solidFill>
              </a:rPr>
              <a:t>Gas Suppression System</a:t>
            </a:r>
          </a:p>
          <a:p>
            <a:r>
              <a:rPr lang="en-GB" sz="1800" dirty="0">
                <a:solidFill>
                  <a:schemeClr val="tx2">
                    <a:lumMod val="60000"/>
                    <a:lumOff val="40000"/>
                  </a:schemeClr>
                </a:solidFill>
              </a:rPr>
              <a:t>-FM 200</a:t>
            </a:r>
          </a:p>
          <a:p>
            <a:r>
              <a:rPr lang="en-GB" sz="1800" dirty="0">
                <a:solidFill>
                  <a:schemeClr val="tx2">
                    <a:lumMod val="60000"/>
                    <a:lumOff val="40000"/>
                  </a:schemeClr>
                </a:solidFill>
              </a:rPr>
              <a:t>-Inert Gas System</a:t>
            </a:r>
          </a:p>
          <a:p>
            <a:r>
              <a:rPr lang="en-GB" sz="1800" dirty="0">
                <a:solidFill>
                  <a:schemeClr val="tx2">
                    <a:lumMod val="60000"/>
                    <a:lumOff val="40000"/>
                  </a:schemeClr>
                </a:solidFill>
              </a:rPr>
              <a:t>-CO2 System</a:t>
            </a:r>
          </a:p>
          <a:p>
            <a:endParaRPr lang="en-GB" sz="1800" dirty="0">
              <a:solidFill>
                <a:schemeClr val="tx2">
                  <a:lumMod val="60000"/>
                  <a:lumOff val="40000"/>
                </a:schemeClr>
              </a:solidFill>
            </a:endParaRPr>
          </a:p>
          <a:p>
            <a:pPr>
              <a:buFont typeface="Arial" pitchFamily="34" charset="0"/>
              <a:buChar char="•"/>
            </a:pPr>
            <a:r>
              <a:rPr lang="en-GB" sz="1800" dirty="0">
                <a:solidFill>
                  <a:schemeClr val="tx2">
                    <a:lumMod val="60000"/>
                    <a:lumOff val="40000"/>
                  </a:schemeClr>
                </a:solidFill>
              </a:rPr>
              <a:t>Deluge Sprinkler &amp; Foam System</a:t>
            </a:r>
          </a:p>
          <a:p>
            <a:pPr>
              <a:buFont typeface="Arial" pitchFamily="34" charset="0"/>
              <a:buChar char="•"/>
            </a:pPr>
            <a:r>
              <a:rPr lang="en-GB" sz="1800" dirty="0">
                <a:solidFill>
                  <a:schemeClr val="tx2">
                    <a:lumMod val="60000"/>
                    <a:lumOff val="40000"/>
                  </a:schemeClr>
                </a:solidFill>
              </a:rPr>
              <a:t>Kitchen Hood Wet Chemical Suppression System</a:t>
            </a:r>
          </a:p>
          <a:p>
            <a:pPr>
              <a:buFont typeface="Arial" pitchFamily="34" charset="0"/>
              <a:buChar char="•"/>
            </a:pPr>
            <a:r>
              <a:rPr lang="en-GB" sz="1800" dirty="0">
                <a:solidFill>
                  <a:schemeClr val="tx2">
                    <a:lumMod val="60000"/>
                    <a:lumOff val="40000"/>
                  </a:schemeClr>
                </a:solidFill>
              </a:rPr>
              <a:t>Fire Fighting Pumps</a:t>
            </a:r>
          </a:p>
          <a:p>
            <a:r>
              <a:rPr lang="en-GB" sz="1800" dirty="0">
                <a:solidFill>
                  <a:schemeClr val="tx2">
                    <a:lumMod val="60000"/>
                    <a:lumOff val="40000"/>
                  </a:schemeClr>
                </a:solidFill>
              </a:rPr>
              <a:t>-Vertical turbine pump</a:t>
            </a:r>
          </a:p>
          <a:p>
            <a:r>
              <a:rPr lang="en-GB" sz="1800" dirty="0">
                <a:solidFill>
                  <a:schemeClr val="tx2">
                    <a:lumMod val="60000"/>
                    <a:lumOff val="40000"/>
                  </a:schemeClr>
                </a:solidFill>
              </a:rPr>
              <a:t>-End section centrifugal pump</a:t>
            </a:r>
          </a:p>
          <a:p>
            <a:r>
              <a:rPr lang="en-GB" sz="1800" dirty="0">
                <a:solidFill>
                  <a:schemeClr val="tx2">
                    <a:lumMod val="60000"/>
                    <a:lumOff val="40000"/>
                  </a:schemeClr>
                </a:solidFill>
              </a:rPr>
              <a:t>-Horizontal split case pump</a:t>
            </a:r>
          </a:p>
          <a:p>
            <a:endParaRPr lang="en-GB" sz="1800" dirty="0">
              <a:solidFill>
                <a:schemeClr val="tx2">
                  <a:lumMod val="60000"/>
                  <a:lumOff val="40000"/>
                </a:schemeClr>
              </a:solidFill>
            </a:endParaRPr>
          </a:p>
          <a:p>
            <a:pPr>
              <a:buFont typeface="Arial" pitchFamily="34" charset="0"/>
              <a:buChar char="•"/>
            </a:pPr>
            <a:r>
              <a:rPr lang="en-GB" sz="1800" dirty="0">
                <a:solidFill>
                  <a:schemeClr val="tx2">
                    <a:lumMod val="60000"/>
                    <a:lumOff val="40000"/>
                  </a:schemeClr>
                </a:solidFill>
              </a:rPr>
              <a:t>Sprinkler system</a:t>
            </a:r>
          </a:p>
          <a:p>
            <a:pPr>
              <a:buFont typeface="Arial" pitchFamily="34" charset="0"/>
              <a:buChar char="•"/>
            </a:pPr>
            <a:r>
              <a:rPr lang="en-GB" sz="1800" dirty="0">
                <a:solidFill>
                  <a:schemeClr val="tx2">
                    <a:lumMod val="60000"/>
                    <a:lumOff val="40000"/>
                  </a:schemeClr>
                </a:solidFill>
              </a:rPr>
              <a:t>Fire hose reels &amp; Fire Extinguishers</a:t>
            </a: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p:txBody>
      </p:sp>
      <p:sp>
        <p:nvSpPr>
          <p:cNvPr id="12" name="Parallelogram 11"/>
          <p:cNvSpPr/>
          <p:nvPr/>
        </p:nvSpPr>
        <p:spPr>
          <a:xfrm>
            <a:off x="0" y="0"/>
            <a:ext cx="6031100" cy="6858000"/>
          </a:xfrm>
          <a:prstGeom prst="parallelogram">
            <a:avLst>
              <a:gd name="adj" fmla="val 47136"/>
            </a:avLst>
          </a:prstGeom>
          <a:blipFill dpi="0" rotWithShape="1">
            <a:blip r:embed="rId2" cstate="print">
              <a:alphaModFix amt="87000"/>
            </a:blip>
            <a:srcRect/>
            <a:stretch>
              <a:fillRect l="-1000"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41859AE-CF44-4F7B-8C99-2702F2ABFB6E}"/>
              </a:ext>
            </a:extLst>
          </p:cNvPr>
          <p:cNvPicPr>
            <a:picLocks noChangeAspect="1"/>
          </p:cNvPicPr>
          <p:nvPr/>
        </p:nvPicPr>
        <p:blipFill>
          <a:blip r:embed="rId3"/>
          <a:stretch>
            <a:fillRect/>
          </a:stretch>
        </p:blipFill>
        <p:spPr>
          <a:xfrm>
            <a:off x="0" y="0"/>
            <a:ext cx="1524502" cy="771708"/>
          </a:xfrm>
          <a:prstGeom prst="rect">
            <a:avLst/>
          </a:prstGeom>
        </p:spPr>
      </p:pic>
      <p:sp>
        <p:nvSpPr>
          <p:cNvPr id="13315" name="AutoShape 3" descr="Image result for sffeco global">
            <a:hlinkClick r:id="rId4"/>
          </p:cNvPr>
          <p:cNvSpPr>
            <a:spLocks noChangeAspect="1" noChangeArrowheads="1"/>
          </p:cNvSpPr>
          <p:nvPr/>
        </p:nvSpPr>
        <p:spPr bwMode="auto">
          <a:xfrm>
            <a:off x="92075"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3316"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8" name="Picture 17" descr="0.png"/>
          <p:cNvPicPr>
            <a:picLocks noChangeAspect="1"/>
          </p:cNvPicPr>
          <p:nvPr/>
        </p:nvPicPr>
        <p:blipFill>
          <a:blip r:embed="rId5"/>
          <a:stretch>
            <a:fillRect/>
          </a:stretch>
        </p:blipFill>
        <p:spPr>
          <a:xfrm>
            <a:off x="10851682" y="0"/>
            <a:ext cx="1203960" cy="1203960"/>
          </a:xfrm>
          <a:prstGeom prst="rect">
            <a:avLst/>
          </a:prstGeom>
        </p:spPr>
      </p:pic>
      <p:pic>
        <p:nvPicPr>
          <p:cNvPr id="19" name="Picture 18" descr="f.png"/>
          <p:cNvPicPr>
            <a:picLocks noChangeAspect="1"/>
          </p:cNvPicPr>
          <p:nvPr/>
        </p:nvPicPr>
        <p:blipFill>
          <a:blip r:embed="rId6"/>
          <a:stretch>
            <a:fillRect/>
          </a:stretch>
        </p:blipFill>
        <p:spPr>
          <a:xfrm>
            <a:off x="9763826" y="0"/>
            <a:ext cx="1064595" cy="1064595"/>
          </a:xfrm>
          <a:prstGeom prst="rect">
            <a:avLst/>
          </a:prstGeom>
        </p:spPr>
      </p:pic>
      <p:pic>
        <p:nvPicPr>
          <p:cNvPr id="20" name="Picture 19" descr="q.png"/>
          <p:cNvPicPr>
            <a:picLocks noChangeAspect="1"/>
          </p:cNvPicPr>
          <p:nvPr/>
        </p:nvPicPr>
        <p:blipFill>
          <a:blip r:embed="rId7"/>
          <a:stretch>
            <a:fillRect/>
          </a:stretch>
        </p:blipFill>
        <p:spPr>
          <a:xfrm>
            <a:off x="8103068" y="189015"/>
            <a:ext cx="1450006" cy="764890"/>
          </a:xfrm>
          <a:prstGeom prst="rect">
            <a:avLst/>
          </a:prstGeom>
        </p:spPr>
      </p:pic>
      <p:pic>
        <p:nvPicPr>
          <p:cNvPr id="13317" name="Picture 5"/>
          <p:cNvPicPr>
            <a:picLocks noChangeAspect="1" noChangeArrowheads="1"/>
          </p:cNvPicPr>
          <p:nvPr/>
        </p:nvPicPr>
        <p:blipFill>
          <a:blip r:embed="rId8"/>
          <a:srcRect/>
          <a:stretch>
            <a:fillRect/>
          </a:stretch>
        </p:blipFill>
        <p:spPr bwMode="auto">
          <a:xfrm>
            <a:off x="6559300" y="174542"/>
            <a:ext cx="1463675" cy="701675"/>
          </a:xfrm>
          <a:prstGeom prst="rect">
            <a:avLst/>
          </a:prstGeom>
          <a:noFill/>
          <a:ln w="9525">
            <a:noFill/>
            <a:miter lim="800000"/>
            <a:headEnd/>
            <a:tailEnd/>
          </a:ln>
          <a:effectLst/>
        </p:spPr>
      </p:pic>
    </p:spTree>
    <p:extLst>
      <p:ext uri="{BB962C8B-B14F-4D97-AF65-F5344CB8AC3E}">
        <p14:creationId xmlns:p14="http://schemas.microsoft.com/office/powerpoint/2010/main" val="41762668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62050" y="1059780"/>
            <a:ext cx="5683458" cy="8852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a:solidFill>
                  <a:schemeClr val="tx1">
                    <a:lumMod val="65000"/>
                    <a:lumOff val="35000"/>
                  </a:schemeClr>
                </a:solidFill>
              </a:rPr>
              <a:t>CENTRAL </a:t>
            </a:r>
            <a:r>
              <a:rPr lang="en-GB" sz="3200">
                <a:solidFill>
                  <a:schemeClr val="tx1">
                    <a:lumMod val="65000"/>
                    <a:lumOff val="35000"/>
                  </a:schemeClr>
                </a:solidFill>
              </a:rPr>
              <a:t>BATTERY</a:t>
            </a:r>
            <a:r>
              <a:rPr lang="en-GB" sz="3200" dirty="0">
                <a:solidFill>
                  <a:schemeClr val="tx1">
                    <a:lumMod val="65000"/>
                    <a:lumOff val="35000"/>
                  </a:schemeClr>
                </a:solidFill>
              </a:rPr>
              <a:t>/ </a:t>
            </a:r>
            <a:r>
              <a:rPr lang="en-GB" sz="3200" dirty="0">
                <a:solidFill>
                  <a:schemeClr val="tx2">
                    <a:lumMod val="60000"/>
                    <a:lumOff val="40000"/>
                  </a:schemeClr>
                </a:solidFill>
              </a:rPr>
              <a:t>SERVICE CENTRE</a:t>
            </a:r>
          </a:p>
        </p:txBody>
      </p:sp>
      <p:sp>
        <p:nvSpPr>
          <p:cNvPr id="10" name="Title 1"/>
          <p:cNvSpPr txBox="1">
            <a:spLocks/>
          </p:cNvSpPr>
          <p:nvPr/>
        </p:nvSpPr>
        <p:spPr>
          <a:xfrm>
            <a:off x="6287942" y="4486274"/>
            <a:ext cx="4511121" cy="1530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buFont typeface="Arial" pitchFamily="34" charset="0"/>
              <a:buChar char="•"/>
            </a:pPr>
            <a:endParaRPr lang="en-GB" sz="1800" dirty="0">
              <a:solidFill>
                <a:schemeClr val="tx2">
                  <a:lumMod val="60000"/>
                  <a:lumOff val="40000"/>
                </a:schemeClr>
              </a:solidFill>
            </a:endParaRPr>
          </a:p>
          <a:p>
            <a:pPr>
              <a:buFont typeface="Arial" pitchFamily="34" charset="0"/>
              <a:buChar char="•"/>
            </a:pPr>
            <a:endParaRPr lang="en-GB" sz="1800" dirty="0">
              <a:solidFill>
                <a:schemeClr val="tx2">
                  <a:lumMod val="60000"/>
                  <a:lumOff val="40000"/>
                </a:schemeClr>
              </a:solidFill>
            </a:endParaRPr>
          </a:p>
          <a:p>
            <a:pPr>
              <a:buFont typeface="Arial" pitchFamily="34" charset="0"/>
              <a:buChar char="•"/>
            </a:pPr>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p:txBody>
      </p:sp>
      <p:pic>
        <p:nvPicPr>
          <p:cNvPr id="7" name="Picture 6">
            <a:extLst>
              <a:ext uri="{FF2B5EF4-FFF2-40B4-BE49-F238E27FC236}">
                <a16:creationId xmlns:a16="http://schemas.microsoft.com/office/drawing/2014/main" id="{041859AE-CF44-4F7B-8C99-2702F2ABFB6E}"/>
              </a:ext>
            </a:extLst>
          </p:cNvPr>
          <p:cNvPicPr>
            <a:picLocks noChangeAspect="1"/>
          </p:cNvPicPr>
          <p:nvPr/>
        </p:nvPicPr>
        <p:blipFill>
          <a:blip r:embed="rId2"/>
          <a:stretch>
            <a:fillRect/>
          </a:stretch>
        </p:blipFill>
        <p:spPr>
          <a:xfrm>
            <a:off x="0" y="0"/>
            <a:ext cx="1524502" cy="771708"/>
          </a:xfrm>
          <a:prstGeom prst="rect">
            <a:avLst/>
          </a:prstGeom>
        </p:spPr>
      </p:pic>
      <p:sp>
        <p:nvSpPr>
          <p:cNvPr id="13315" name="AutoShape 3" descr="Image result for sffeco global">
            <a:hlinkClick r:id="rId3"/>
          </p:cNvPr>
          <p:cNvSpPr>
            <a:spLocks noChangeAspect="1" noChangeArrowheads="1"/>
          </p:cNvSpPr>
          <p:nvPr/>
        </p:nvSpPr>
        <p:spPr bwMode="auto">
          <a:xfrm>
            <a:off x="92075"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3316"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5" name="Picture 14" descr="Myers-Logo-NavyBlueGradient_white-background-1.png.bmp"/>
          <p:cNvPicPr>
            <a:picLocks noChangeAspect="1"/>
          </p:cNvPicPr>
          <p:nvPr/>
        </p:nvPicPr>
        <p:blipFill>
          <a:blip r:embed="rId4" cstate="print"/>
          <a:stretch>
            <a:fillRect/>
          </a:stretch>
        </p:blipFill>
        <p:spPr>
          <a:xfrm>
            <a:off x="7629524" y="104958"/>
            <a:ext cx="1485900" cy="514916"/>
          </a:xfrm>
          <a:prstGeom prst="rect">
            <a:avLst/>
          </a:prstGeom>
        </p:spPr>
      </p:pic>
      <p:sp>
        <p:nvSpPr>
          <p:cNvPr id="16" name="Rectangle 15"/>
          <p:cNvSpPr/>
          <p:nvPr/>
        </p:nvSpPr>
        <p:spPr>
          <a:xfrm>
            <a:off x="1162050" y="2233136"/>
            <a:ext cx="5076825" cy="4247317"/>
          </a:xfrm>
          <a:prstGeom prst="rect">
            <a:avLst/>
          </a:prstGeom>
        </p:spPr>
        <p:txBody>
          <a:bodyPr wrap="square">
            <a:spAutoFit/>
          </a:bodyPr>
          <a:lstStyle/>
          <a:p>
            <a:r>
              <a:rPr lang="en-GB" dirty="0">
                <a:solidFill>
                  <a:schemeClr val="tx2">
                    <a:lumMod val="60000"/>
                    <a:lumOff val="40000"/>
                  </a:schemeClr>
                </a:solidFill>
              </a:rPr>
              <a:t>Emergency Power Backup Solutions for</a:t>
            </a:r>
          </a:p>
          <a:p>
            <a:pPr>
              <a:buFont typeface="Arial" pitchFamily="34" charset="0"/>
              <a:buChar char="•"/>
            </a:pPr>
            <a:r>
              <a:rPr lang="en-GB" dirty="0">
                <a:solidFill>
                  <a:schemeClr val="tx2">
                    <a:lumMod val="60000"/>
                    <a:lumOff val="40000"/>
                  </a:schemeClr>
                </a:solidFill>
              </a:rPr>
              <a:t>University Campus</a:t>
            </a:r>
          </a:p>
          <a:p>
            <a:pPr>
              <a:buFont typeface="Arial" pitchFamily="34" charset="0"/>
              <a:buChar char="•"/>
            </a:pPr>
            <a:r>
              <a:rPr lang="en-GB" dirty="0">
                <a:solidFill>
                  <a:schemeClr val="tx2">
                    <a:lumMod val="60000"/>
                    <a:lumOff val="40000"/>
                  </a:schemeClr>
                </a:solidFill>
              </a:rPr>
              <a:t>Hospitals</a:t>
            </a:r>
          </a:p>
          <a:p>
            <a:pPr>
              <a:buFont typeface="Arial" pitchFamily="34" charset="0"/>
              <a:buChar char="•"/>
            </a:pPr>
            <a:r>
              <a:rPr lang="en-GB" dirty="0">
                <a:solidFill>
                  <a:schemeClr val="tx2">
                    <a:lumMod val="60000"/>
                    <a:lumOff val="40000"/>
                  </a:schemeClr>
                </a:solidFill>
              </a:rPr>
              <a:t>Traffic Signals</a:t>
            </a:r>
          </a:p>
          <a:p>
            <a:pPr>
              <a:buFont typeface="Arial" pitchFamily="34" charset="0"/>
              <a:buChar char="•"/>
            </a:pPr>
            <a:r>
              <a:rPr lang="en-GB" dirty="0">
                <a:solidFill>
                  <a:schemeClr val="tx2">
                    <a:lumMod val="60000"/>
                    <a:lumOff val="40000"/>
                  </a:schemeClr>
                </a:solidFill>
              </a:rPr>
              <a:t>Residential &amp; Commercial Buildings</a:t>
            </a:r>
          </a:p>
          <a:p>
            <a:pPr>
              <a:buFont typeface="Arial" pitchFamily="34" charset="0"/>
              <a:buChar char="•"/>
            </a:pPr>
            <a:r>
              <a:rPr lang="en-GB" dirty="0">
                <a:solidFill>
                  <a:schemeClr val="tx2">
                    <a:lumMod val="60000"/>
                    <a:lumOff val="40000"/>
                  </a:schemeClr>
                </a:solidFill>
              </a:rPr>
              <a:t>Airports</a:t>
            </a:r>
          </a:p>
          <a:p>
            <a:pPr>
              <a:buFont typeface="Arial" pitchFamily="34" charset="0"/>
              <a:buChar char="•"/>
            </a:pPr>
            <a:r>
              <a:rPr lang="en-GB" dirty="0">
                <a:solidFill>
                  <a:schemeClr val="tx2">
                    <a:lumMod val="60000"/>
                    <a:lumOff val="40000"/>
                  </a:schemeClr>
                </a:solidFill>
              </a:rPr>
              <a:t>Banks</a:t>
            </a:r>
          </a:p>
          <a:p>
            <a:pPr>
              <a:buFont typeface="Arial" pitchFamily="34" charset="0"/>
              <a:buChar char="•"/>
            </a:pPr>
            <a:r>
              <a:rPr lang="en-GB" dirty="0">
                <a:solidFill>
                  <a:schemeClr val="tx2">
                    <a:lumMod val="60000"/>
                    <a:lumOff val="40000"/>
                  </a:schemeClr>
                </a:solidFill>
              </a:rPr>
              <a:t>CCTV Surveillance</a:t>
            </a:r>
          </a:p>
          <a:p>
            <a:pPr>
              <a:buFont typeface="Arial" pitchFamily="34" charset="0"/>
              <a:buChar char="•"/>
            </a:pPr>
            <a:r>
              <a:rPr lang="en-US" dirty="0">
                <a:solidFill>
                  <a:schemeClr val="tx2">
                    <a:lumMod val="60000"/>
                    <a:lumOff val="40000"/>
                  </a:schemeClr>
                </a:solidFill>
              </a:rPr>
              <a:t>Support all lamp sources, including HID, electronic </a:t>
            </a:r>
          </a:p>
          <a:p>
            <a:pPr>
              <a:buFont typeface="Arial" pitchFamily="34" charset="0"/>
              <a:buChar char="•"/>
            </a:pPr>
            <a:r>
              <a:rPr lang="en-US" dirty="0">
                <a:solidFill>
                  <a:schemeClr val="tx2">
                    <a:lumMod val="60000"/>
                    <a:lumOff val="40000"/>
                  </a:schemeClr>
                </a:solidFill>
              </a:rPr>
              <a:t>Low voltage, Fluorescent, LED, Quartz, Incandescent, </a:t>
            </a:r>
          </a:p>
          <a:p>
            <a:r>
              <a:rPr lang="en-US" dirty="0">
                <a:solidFill>
                  <a:schemeClr val="tx2">
                    <a:lumMod val="60000"/>
                    <a:lumOff val="40000"/>
                  </a:schemeClr>
                </a:solidFill>
              </a:rPr>
              <a:t>  and Mixed loads. </a:t>
            </a:r>
          </a:p>
          <a:p>
            <a:pPr>
              <a:buFont typeface="Arial" pitchFamily="34" charset="0"/>
              <a:buChar char="•"/>
            </a:pPr>
            <a:r>
              <a:rPr lang="en-US" dirty="0">
                <a:solidFill>
                  <a:schemeClr val="tx2">
                    <a:lumMod val="60000"/>
                    <a:lumOff val="40000"/>
                  </a:schemeClr>
                </a:solidFill>
              </a:rPr>
              <a:t>Capacities ranging from 110VA/W — 50kVA/kW</a:t>
            </a:r>
            <a:endParaRPr lang="en-GB" dirty="0">
              <a:solidFill>
                <a:schemeClr val="tx2">
                  <a:lumMod val="60000"/>
                  <a:lumOff val="40000"/>
                </a:schemeClr>
              </a:solidFill>
            </a:endParaRPr>
          </a:p>
          <a:p>
            <a:pPr>
              <a:buFont typeface="Arial" pitchFamily="34" charset="0"/>
              <a:buChar char="•"/>
            </a:pPr>
            <a:endParaRPr lang="en-GB" dirty="0">
              <a:solidFill>
                <a:schemeClr val="tx2">
                  <a:lumMod val="60000"/>
                  <a:lumOff val="40000"/>
                </a:schemeClr>
              </a:solidFill>
            </a:endParaRPr>
          </a:p>
          <a:p>
            <a:pPr>
              <a:buFont typeface="Arial" pitchFamily="34" charset="0"/>
              <a:buChar char="•"/>
            </a:pPr>
            <a:endParaRPr lang="en-GB" dirty="0">
              <a:solidFill>
                <a:schemeClr val="tx2">
                  <a:lumMod val="60000"/>
                  <a:lumOff val="40000"/>
                </a:schemeClr>
              </a:solidFill>
            </a:endParaRPr>
          </a:p>
        </p:txBody>
      </p:sp>
      <p:pic>
        <p:nvPicPr>
          <p:cNvPr id="17" name="Picture 16" descr="Awex.bmp"/>
          <p:cNvPicPr>
            <a:picLocks noChangeAspect="1"/>
          </p:cNvPicPr>
          <p:nvPr/>
        </p:nvPicPr>
        <p:blipFill>
          <a:blip r:embed="rId5" cstate="print"/>
          <a:stretch>
            <a:fillRect/>
          </a:stretch>
        </p:blipFill>
        <p:spPr>
          <a:xfrm>
            <a:off x="9449189" y="211156"/>
            <a:ext cx="1262341" cy="331769"/>
          </a:xfrm>
          <a:prstGeom prst="rect">
            <a:avLst/>
          </a:prstGeom>
        </p:spPr>
      </p:pic>
      <p:sp>
        <p:nvSpPr>
          <p:cNvPr id="20" name="Parallelogram 19">
            <a:extLst>
              <a:ext uri="{FF2B5EF4-FFF2-40B4-BE49-F238E27FC236}">
                <a16:creationId xmlns:a16="http://schemas.microsoft.com/office/drawing/2014/main" id="{A242DDEF-B810-46F3-AD5F-B6B9F51D3211}"/>
              </a:ext>
            </a:extLst>
          </p:cNvPr>
          <p:cNvSpPr/>
          <p:nvPr/>
        </p:nvSpPr>
        <p:spPr>
          <a:xfrm>
            <a:off x="3758409" y="0"/>
            <a:ext cx="6031100"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view of a city&#10;&#10;Description automatically generated">
            <a:extLst>
              <a:ext uri="{FF2B5EF4-FFF2-40B4-BE49-F238E27FC236}">
                <a16:creationId xmlns:a16="http://schemas.microsoft.com/office/drawing/2014/main" id="{AAC01AFA-F99A-47DF-A821-969E3D6513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5540" y="2114944"/>
            <a:ext cx="5359298" cy="36965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756801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32" name="Picture 8" descr="Image result for arcluce lighting">
            <a:hlinkClick r:id="rId2"/>
            <a:extLst>
              <a:ext uri="{FF2B5EF4-FFF2-40B4-BE49-F238E27FC236}">
                <a16:creationId xmlns:a16="http://schemas.microsoft.com/office/drawing/2014/main" id="{A09514DB-D212-4AF9-B3BF-161A991D6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3387" y="160423"/>
            <a:ext cx="1079613" cy="1079613"/>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CA42A4EE-EAB7-401A-A926-D676EA902B0E}"/>
              </a:ext>
            </a:extLst>
          </p:cNvPr>
          <p:cNvSpPr/>
          <p:nvPr/>
        </p:nvSpPr>
        <p:spPr>
          <a:xfrm rot="20807879">
            <a:off x="2218407" y="2229074"/>
            <a:ext cx="3354729" cy="2673751"/>
          </a:xfrm>
          <a:prstGeom prst="parallelogram">
            <a:avLst>
              <a:gd name="adj" fmla="val 41493"/>
            </a:avLst>
          </a:prstGeom>
          <a:solidFill>
            <a:schemeClr val="tx1">
              <a:lumMod val="50000"/>
              <a:lumOff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arallelogram 2">
            <a:extLst>
              <a:ext uri="{FF2B5EF4-FFF2-40B4-BE49-F238E27FC236}">
                <a16:creationId xmlns:a16="http://schemas.microsoft.com/office/drawing/2014/main" id="{863A4FA3-6036-4D3C-9076-02C8E1811FCF}"/>
              </a:ext>
            </a:extLst>
          </p:cNvPr>
          <p:cNvSpPr/>
          <p:nvPr/>
        </p:nvSpPr>
        <p:spPr>
          <a:xfrm rot="20769788">
            <a:off x="459664" y="136949"/>
            <a:ext cx="6031100" cy="6858000"/>
          </a:xfrm>
          <a:prstGeom prst="parallelogram">
            <a:avLst>
              <a:gd name="adj" fmla="val 47136"/>
            </a:avLst>
          </a:pr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 name="Picture 17">
            <a:extLst>
              <a:ext uri="{FF2B5EF4-FFF2-40B4-BE49-F238E27FC236}">
                <a16:creationId xmlns:a16="http://schemas.microsoft.com/office/drawing/2014/main" id="{F5F63816-3B7F-48BF-855A-4BD14D3938A7}"/>
              </a:ext>
            </a:extLst>
          </p:cNvPr>
          <p:cNvPicPr>
            <a:picLocks noChangeAspect="1"/>
          </p:cNvPicPr>
          <p:nvPr/>
        </p:nvPicPr>
        <p:blipFill rotWithShape="1">
          <a:blip r:embed="rId4">
            <a:extLst>
              <a:ext uri="{28A0092B-C50C-407E-A947-70E740481C1C}">
                <a14:useLocalDpi xmlns:a14="http://schemas.microsoft.com/office/drawing/2010/main" val="0"/>
              </a:ext>
            </a:extLst>
          </a:blip>
          <a:srcRect r="9512" b="458"/>
          <a:stretch/>
        </p:blipFill>
        <p:spPr>
          <a:xfrm>
            <a:off x="845243" y="0"/>
            <a:ext cx="4209781" cy="6858000"/>
          </a:xfrm>
          <a:prstGeom prst="parallelogram">
            <a:avLst/>
          </a:prstGeom>
        </p:spPr>
      </p:pic>
      <p:sp>
        <p:nvSpPr>
          <p:cNvPr id="5" name="Title 1">
            <a:extLst>
              <a:ext uri="{FF2B5EF4-FFF2-40B4-BE49-F238E27FC236}">
                <a16:creationId xmlns:a16="http://schemas.microsoft.com/office/drawing/2014/main" id="{5442E003-DC24-4C37-BB39-21A8A48833F3}"/>
              </a:ext>
            </a:extLst>
          </p:cNvPr>
          <p:cNvSpPr txBox="1">
            <a:spLocks/>
          </p:cNvSpPr>
          <p:nvPr/>
        </p:nvSpPr>
        <p:spPr>
          <a:xfrm>
            <a:off x="6542313" y="1730504"/>
            <a:ext cx="4505131" cy="31027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1800" dirty="0">
              <a:solidFill>
                <a:schemeClr val="tx2">
                  <a:lumMod val="60000"/>
                  <a:lumOff val="40000"/>
                </a:schemeClr>
              </a:solidFill>
            </a:endParaRPr>
          </a:p>
        </p:txBody>
      </p:sp>
      <p:sp>
        <p:nvSpPr>
          <p:cNvPr id="6" name="Rectangle 5">
            <a:extLst>
              <a:ext uri="{FF2B5EF4-FFF2-40B4-BE49-F238E27FC236}">
                <a16:creationId xmlns:a16="http://schemas.microsoft.com/office/drawing/2014/main" id="{D90AB43E-CD3F-401E-9947-65FBA488F1EF}"/>
              </a:ext>
            </a:extLst>
          </p:cNvPr>
          <p:cNvSpPr/>
          <p:nvPr/>
        </p:nvSpPr>
        <p:spPr>
          <a:xfrm>
            <a:off x="6542313" y="2700888"/>
            <a:ext cx="5221269" cy="5909310"/>
          </a:xfrm>
          <a:prstGeom prst="rect">
            <a:avLst/>
          </a:prstGeom>
        </p:spPr>
        <p:txBody>
          <a:bodyPr wrap="square">
            <a:spAutoFit/>
          </a:bodyPr>
          <a:lstStyle/>
          <a:p>
            <a:r>
              <a:rPr lang="en-GB" dirty="0">
                <a:solidFill>
                  <a:schemeClr val="tx2">
                    <a:lumMod val="60000"/>
                    <a:lumOff val="40000"/>
                  </a:schemeClr>
                </a:solidFill>
                <a:latin typeface="+mj-lt"/>
              </a:rPr>
              <a:t>Our engineering potential and collaboration with leading manufacturers bind the best products and technologies to create an ultimate customer experience.</a:t>
            </a:r>
          </a:p>
          <a:p>
            <a:endParaRPr lang="en-GB" dirty="0">
              <a:solidFill>
                <a:schemeClr val="tx2">
                  <a:lumMod val="60000"/>
                  <a:lumOff val="40000"/>
                </a:schemeClr>
              </a:solidFill>
              <a:latin typeface="+mj-lt"/>
            </a:endParaRPr>
          </a:p>
          <a:p>
            <a:pPr marL="285750" indent="-285750">
              <a:buFont typeface="Arial" panose="020B0604020202020204" pitchFamily="34" charset="0"/>
              <a:buChar char="•"/>
            </a:pPr>
            <a:r>
              <a:rPr lang="en-GB" dirty="0">
                <a:solidFill>
                  <a:schemeClr val="tx2">
                    <a:lumMod val="60000"/>
                    <a:lumOff val="40000"/>
                  </a:schemeClr>
                </a:solidFill>
                <a:latin typeface="+mj-lt"/>
              </a:rPr>
              <a:t>Architectural Lighting</a:t>
            </a:r>
          </a:p>
          <a:p>
            <a:pPr marL="285750" indent="-285750">
              <a:buFont typeface="Arial" panose="020B0604020202020204" pitchFamily="34" charset="0"/>
              <a:buChar char="•"/>
            </a:pPr>
            <a:r>
              <a:rPr lang="en-GB" dirty="0">
                <a:solidFill>
                  <a:schemeClr val="tx2">
                    <a:lumMod val="60000"/>
                    <a:lumOff val="40000"/>
                  </a:schemeClr>
                </a:solidFill>
                <a:latin typeface="+mj-lt"/>
              </a:rPr>
              <a:t>Façade Lighting</a:t>
            </a:r>
          </a:p>
          <a:p>
            <a:pPr marL="285750" indent="-285750">
              <a:buFont typeface="Arial" panose="020B0604020202020204" pitchFamily="34" charset="0"/>
              <a:buChar char="•"/>
            </a:pPr>
            <a:r>
              <a:rPr lang="en-GB" dirty="0">
                <a:solidFill>
                  <a:schemeClr val="tx2">
                    <a:lumMod val="60000"/>
                    <a:lumOff val="40000"/>
                  </a:schemeClr>
                </a:solidFill>
                <a:latin typeface="+mj-lt"/>
              </a:rPr>
              <a:t>LED Lighting</a:t>
            </a:r>
          </a:p>
          <a:p>
            <a:pPr marL="285750" indent="-285750">
              <a:buFont typeface="Arial" panose="020B0604020202020204" pitchFamily="34" charset="0"/>
              <a:buChar char="•"/>
            </a:pPr>
            <a:r>
              <a:rPr lang="en-GB" dirty="0">
                <a:solidFill>
                  <a:schemeClr val="tx2">
                    <a:lumMod val="60000"/>
                    <a:lumOff val="40000"/>
                  </a:schemeClr>
                </a:solidFill>
                <a:latin typeface="+mj-lt"/>
              </a:rPr>
              <a:t>Stadium Lighting</a:t>
            </a:r>
          </a:p>
          <a:p>
            <a:pPr marL="285750" indent="-285750">
              <a:buFont typeface="Arial" panose="020B0604020202020204" pitchFamily="34" charset="0"/>
              <a:buChar char="•"/>
            </a:pPr>
            <a:r>
              <a:rPr lang="en-GB" dirty="0">
                <a:solidFill>
                  <a:schemeClr val="tx2">
                    <a:lumMod val="60000"/>
                    <a:lumOff val="40000"/>
                  </a:schemeClr>
                </a:solidFill>
                <a:latin typeface="+mj-lt"/>
              </a:rPr>
              <a:t>Street Lighting</a:t>
            </a:r>
          </a:p>
          <a:p>
            <a:pPr marL="285750" indent="-285750">
              <a:buFont typeface="Arial" panose="020B0604020202020204" pitchFamily="34" charset="0"/>
              <a:buChar char="•"/>
            </a:pPr>
            <a:r>
              <a:rPr lang="en-GB" dirty="0">
                <a:solidFill>
                  <a:schemeClr val="tx2">
                    <a:lumMod val="60000"/>
                    <a:lumOff val="40000"/>
                  </a:schemeClr>
                </a:solidFill>
                <a:latin typeface="+mj-lt"/>
              </a:rPr>
              <a:t>Emergency Lighting</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8" name="Picture 7">
            <a:extLst>
              <a:ext uri="{FF2B5EF4-FFF2-40B4-BE49-F238E27FC236}">
                <a16:creationId xmlns:a16="http://schemas.microsoft.com/office/drawing/2014/main" id="{62442F96-C09D-4D9E-BB82-7AB7D40800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7185" y="160421"/>
            <a:ext cx="1081425" cy="227320"/>
          </a:xfrm>
          <a:prstGeom prst="rect">
            <a:avLst/>
          </a:prstGeom>
        </p:spPr>
      </p:pic>
      <p:pic>
        <p:nvPicPr>
          <p:cNvPr id="1034" name="Picture 10" descr="Image result for secom lighting">
            <a:hlinkClick r:id="rId6"/>
            <a:extLst>
              <a:ext uri="{FF2B5EF4-FFF2-40B4-BE49-F238E27FC236}">
                <a16:creationId xmlns:a16="http://schemas.microsoft.com/office/drawing/2014/main" id="{5F1E8A3D-C660-4764-B7AD-621F2E3A0CF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04650" y="0"/>
            <a:ext cx="1126930" cy="6023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ylvania lighting">
            <a:hlinkClick r:id="rId8"/>
            <a:extLst>
              <a:ext uri="{FF2B5EF4-FFF2-40B4-BE49-F238E27FC236}">
                <a16:creationId xmlns:a16="http://schemas.microsoft.com/office/drawing/2014/main" id="{5002909F-2B8C-4288-91CA-7033CE8AE84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36884" y="120316"/>
            <a:ext cx="1454907" cy="3016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eglo lighting">
            <a:extLst>
              <a:ext uri="{FF2B5EF4-FFF2-40B4-BE49-F238E27FC236}">
                <a16:creationId xmlns:a16="http://schemas.microsoft.com/office/drawing/2014/main" id="{6E847D9E-D33F-4F23-BBE0-565DA2A044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1481" y="393031"/>
            <a:ext cx="1018467" cy="6721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D3B6AB-40C3-4EFC-8328-F6887360D7D5}"/>
              </a:ext>
            </a:extLst>
          </p:cNvPr>
          <p:cNvSpPr>
            <a:spLocks noGrp="1"/>
          </p:cNvSpPr>
          <p:nvPr>
            <p:ph type="title"/>
          </p:nvPr>
        </p:nvSpPr>
        <p:spPr>
          <a:xfrm>
            <a:off x="6563796" y="1825861"/>
            <a:ext cx="3892420" cy="829193"/>
          </a:xfrm>
        </p:spPr>
        <p:txBody>
          <a:bodyPr/>
          <a:lstStyle/>
          <a:p>
            <a:r>
              <a:rPr lang="en-GB" u="sng" dirty="0">
                <a:solidFill>
                  <a:schemeClr val="tx2">
                    <a:lumMod val="60000"/>
                    <a:lumOff val="40000"/>
                  </a:schemeClr>
                </a:solidFill>
              </a:rPr>
              <a:t>LIG</a:t>
            </a:r>
            <a:r>
              <a:rPr lang="en-GB" dirty="0">
                <a:solidFill>
                  <a:schemeClr val="tx2">
                    <a:lumMod val="60000"/>
                    <a:lumOff val="40000"/>
                  </a:schemeClr>
                </a:solidFill>
              </a:rPr>
              <a:t>HTING</a:t>
            </a:r>
          </a:p>
        </p:txBody>
      </p:sp>
      <p:pic>
        <p:nvPicPr>
          <p:cNvPr id="16" name="Picture 15">
            <a:extLst>
              <a:ext uri="{FF2B5EF4-FFF2-40B4-BE49-F238E27FC236}">
                <a16:creationId xmlns:a16="http://schemas.microsoft.com/office/drawing/2014/main" id="{ADF5BBAC-4C36-4351-B7E7-22417B9F3D10}"/>
              </a:ext>
            </a:extLst>
          </p:cNvPr>
          <p:cNvPicPr>
            <a:picLocks noChangeAspect="1"/>
          </p:cNvPicPr>
          <p:nvPr/>
        </p:nvPicPr>
        <p:blipFill>
          <a:blip r:embed="rId11"/>
          <a:stretch>
            <a:fillRect/>
          </a:stretch>
        </p:blipFill>
        <p:spPr>
          <a:xfrm>
            <a:off x="32866" y="42215"/>
            <a:ext cx="1524502" cy="771708"/>
          </a:xfrm>
          <a:prstGeom prst="rect">
            <a:avLst/>
          </a:prstGeom>
        </p:spPr>
      </p:pic>
      <p:pic>
        <p:nvPicPr>
          <p:cNvPr id="12289" name="Picture 1"/>
          <p:cNvPicPr>
            <a:picLocks noChangeAspect="1" noChangeArrowheads="1"/>
          </p:cNvPicPr>
          <p:nvPr/>
        </p:nvPicPr>
        <p:blipFill>
          <a:blip r:embed="rId12"/>
          <a:srcRect/>
          <a:stretch>
            <a:fillRect/>
          </a:stretch>
        </p:blipFill>
        <p:spPr bwMode="auto">
          <a:xfrm>
            <a:off x="6607259" y="0"/>
            <a:ext cx="1197226" cy="509242"/>
          </a:xfrm>
          <a:prstGeom prst="rect">
            <a:avLst/>
          </a:prstGeom>
          <a:noFill/>
          <a:ln w="9525">
            <a:noFill/>
            <a:miter lim="800000"/>
            <a:headEnd/>
            <a:tailEnd/>
          </a:ln>
          <a:effectLst/>
        </p:spPr>
      </p:pic>
      <p:pic>
        <p:nvPicPr>
          <p:cNvPr id="12291" name="Picture 3"/>
          <p:cNvPicPr>
            <a:picLocks noChangeAspect="1" noChangeArrowheads="1"/>
          </p:cNvPicPr>
          <p:nvPr/>
        </p:nvPicPr>
        <p:blipFill>
          <a:blip r:embed="rId13"/>
          <a:srcRect/>
          <a:stretch>
            <a:fillRect/>
          </a:stretch>
        </p:blipFill>
        <p:spPr bwMode="auto">
          <a:xfrm>
            <a:off x="5748588" y="96253"/>
            <a:ext cx="887539" cy="387517"/>
          </a:xfrm>
          <a:prstGeom prst="rect">
            <a:avLst/>
          </a:prstGeom>
          <a:noFill/>
          <a:ln w="9525">
            <a:noFill/>
            <a:miter lim="800000"/>
            <a:headEnd/>
            <a:tailEnd/>
          </a:ln>
          <a:effectLst/>
        </p:spPr>
      </p:pic>
      <p:pic>
        <p:nvPicPr>
          <p:cNvPr id="12292" name="Picture 4"/>
          <p:cNvPicPr>
            <a:picLocks noChangeAspect="1" noChangeArrowheads="1"/>
          </p:cNvPicPr>
          <p:nvPr/>
        </p:nvPicPr>
        <p:blipFill>
          <a:blip r:embed="rId14"/>
          <a:srcRect/>
          <a:stretch>
            <a:fillRect/>
          </a:stretch>
        </p:blipFill>
        <p:spPr bwMode="auto">
          <a:xfrm>
            <a:off x="9344525" y="600603"/>
            <a:ext cx="762001" cy="278027"/>
          </a:xfrm>
          <a:prstGeom prst="rect">
            <a:avLst/>
          </a:prstGeom>
          <a:noFill/>
          <a:ln w="9525">
            <a:noFill/>
            <a:miter lim="800000"/>
            <a:headEnd/>
            <a:tailEnd/>
          </a:ln>
          <a:effectLst/>
        </p:spPr>
      </p:pic>
    </p:spTree>
    <p:extLst>
      <p:ext uri="{BB962C8B-B14F-4D97-AF65-F5344CB8AC3E}">
        <p14:creationId xmlns:p14="http://schemas.microsoft.com/office/powerpoint/2010/main" val="1049016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EP.bmp">
            <a:extLst>
              <a:ext uri="{FF2B5EF4-FFF2-40B4-BE49-F238E27FC236}">
                <a16:creationId xmlns:a16="http://schemas.microsoft.com/office/drawing/2014/main" id="{53A08629-B04A-4D67-B884-7CF03AD42C2D}"/>
              </a:ext>
            </a:extLst>
          </p:cNvPr>
          <p:cNvPicPr>
            <a:picLocks noChangeAspect="1"/>
          </p:cNvPicPr>
          <p:nvPr/>
        </p:nvPicPr>
        <p:blipFill rotWithShape="1">
          <a:blip r:embed="rId2"/>
          <a:srcRect l="25615" r="16809" b="-1"/>
          <a:stretch/>
        </p:blipFill>
        <p:spPr>
          <a:xfrm>
            <a:off x="5446799" y="3484229"/>
            <a:ext cx="6385970" cy="2675111"/>
          </a:xfrm>
          <a:prstGeom prst="rect">
            <a:avLst/>
          </a:prstGeom>
        </p:spPr>
      </p:pic>
      <p:pic>
        <p:nvPicPr>
          <p:cNvPr id="3" name="Picture 2" descr="MEP 2.bmp">
            <a:extLst>
              <a:ext uri="{FF2B5EF4-FFF2-40B4-BE49-F238E27FC236}">
                <a16:creationId xmlns:a16="http://schemas.microsoft.com/office/drawing/2014/main" id="{132F643B-6608-42A5-842F-74E600277ED4}"/>
              </a:ext>
            </a:extLst>
          </p:cNvPr>
          <p:cNvPicPr>
            <a:picLocks noChangeAspect="1"/>
          </p:cNvPicPr>
          <p:nvPr/>
        </p:nvPicPr>
        <p:blipFill rotWithShape="1">
          <a:blip r:embed="rId3"/>
          <a:srcRect l="6545" r="24018" b="1"/>
          <a:stretch/>
        </p:blipFill>
        <p:spPr>
          <a:xfrm>
            <a:off x="643468" y="828342"/>
            <a:ext cx="6099851" cy="2965357"/>
          </a:xfrm>
          <a:custGeom>
            <a:avLst/>
            <a:gdLst>
              <a:gd name="connsiteX0" fmla="*/ 0 w 6082711"/>
              <a:gd name="connsiteY0" fmla="*/ 0 h 3920044"/>
              <a:gd name="connsiteX1" fmla="*/ 6082711 w 6082711"/>
              <a:gd name="connsiteY1" fmla="*/ 0 h 3920044"/>
              <a:gd name="connsiteX2" fmla="*/ 6082711 w 6082711"/>
              <a:gd name="connsiteY2" fmla="*/ 3103225 h 3920044"/>
              <a:gd name="connsiteX3" fmla="*/ 4614930 w 6082711"/>
              <a:gd name="connsiteY3" fmla="*/ 3103225 h 3920044"/>
              <a:gd name="connsiteX4" fmla="*/ 4614930 w 6082711"/>
              <a:gd name="connsiteY4" fmla="*/ 3920044 h 3920044"/>
              <a:gd name="connsiteX5" fmla="*/ 0 w 6082711"/>
              <a:gd name="connsiteY5" fmla="*/ 392004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9" name="Rectangle 8">
            <a:extLst>
              <a:ext uri="{FF2B5EF4-FFF2-40B4-BE49-F238E27FC236}">
                <a16:creationId xmlns:a16="http://schemas.microsoft.com/office/drawing/2014/main" id="{749FA6A2-2239-4EF2-9EB3-B1DC295FE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4080063"/>
            <a:ext cx="4614930" cy="2156145"/>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68626ECB-21D5-4843-95F3-BA8E38B084D7}"/>
              </a:ext>
            </a:extLst>
          </p:cNvPr>
          <p:cNvPicPr>
            <a:picLocks noChangeAspect="1" noChangeArrowheads="1"/>
          </p:cNvPicPr>
          <p:nvPr/>
        </p:nvPicPr>
        <p:blipFill>
          <a:blip r:embed="rId4"/>
          <a:srcRect/>
          <a:stretch>
            <a:fillRect/>
          </a:stretch>
        </p:blipFill>
        <p:spPr bwMode="auto">
          <a:xfrm>
            <a:off x="5258398" y="771703"/>
            <a:ext cx="6574371" cy="3722390"/>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0A5E40D0-86C4-4EC4-A0E3-B13CCE24BADC}"/>
              </a:ext>
            </a:extLst>
          </p:cNvPr>
          <p:cNvPicPr>
            <a:picLocks noChangeAspect="1"/>
          </p:cNvPicPr>
          <p:nvPr/>
        </p:nvPicPr>
        <p:blipFill>
          <a:blip r:embed="rId5"/>
          <a:stretch>
            <a:fillRect/>
          </a:stretch>
        </p:blipFill>
        <p:spPr>
          <a:xfrm>
            <a:off x="0" y="-5"/>
            <a:ext cx="1524502" cy="771708"/>
          </a:xfrm>
          <a:prstGeom prst="rect">
            <a:avLst/>
          </a:prstGeom>
        </p:spPr>
      </p:pic>
      <p:sp>
        <p:nvSpPr>
          <p:cNvPr id="8" name="Title 1">
            <a:extLst>
              <a:ext uri="{FF2B5EF4-FFF2-40B4-BE49-F238E27FC236}">
                <a16:creationId xmlns:a16="http://schemas.microsoft.com/office/drawing/2014/main" id="{937253A7-269C-4CE2-B171-6A5EED983569}"/>
              </a:ext>
            </a:extLst>
          </p:cNvPr>
          <p:cNvSpPr txBox="1">
            <a:spLocks/>
          </p:cNvSpPr>
          <p:nvPr/>
        </p:nvSpPr>
        <p:spPr>
          <a:xfrm>
            <a:off x="2283017" y="4677775"/>
            <a:ext cx="1990404" cy="829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u="sng" dirty="0">
                <a:solidFill>
                  <a:schemeClr val="bg2">
                    <a:lumMod val="25000"/>
                  </a:schemeClr>
                </a:solidFill>
              </a:rPr>
              <a:t>MEP</a:t>
            </a:r>
            <a:endParaRPr lang="en-GB" dirty="0">
              <a:solidFill>
                <a:schemeClr val="bg2">
                  <a:lumMod val="25000"/>
                </a:schemeClr>
              </a:solidFill>
            </a:endParaRPr>
          </a:p>
        </p:txBody>
      </p:sp>
    </p:spTree>
    <p:extLst>
      <p:ext uri="{BB962C8B-B14F-4D97-AF65-F5344CB8AC3E}">
        <p14:creationId xmlns:p14="http://schemas.microsoft.com/office/powerpoint/2010/main" val="2377277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19">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35D9F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4614855-EA80-4FD2-A249-74627C080BED}"/>
              </a:ext>
            </a:extLst>
          </p:cNvPr>
          <p:cNvSpPr/>
          <p:nvPr/>
        </p:nvSpPr>
        <p:spPr>
          <a:xfrm>
            <a:off x="4351225" y="233464"/>
            <a:ext cx="4728009" cy="769441"/>
          </a:xfrm>
          <a:prstGeom prst="rect">
            <a:avLst/>
          </a:prstGeom>
        </p:spPr>
        <p:txBody>
          <a:bodyPr wrap="square">
            <a:spAutoFit/>
          </a:bodyPr>
          <a:lstStyle/>
          <a:p>
            <a:r>
              <a:rPr lang="en-GB" sz="4400" u="sng" dirty="0">
                <a:solidFill>
                  <a:schemeClr val="tx1">
                    <a:lumMod val="65000"/>
                    <a:lumOff val="35000"/>
                  </a:schemeClr>
                </a:solidFill>
              </a:rPr>
              <a:t>OUR</a:t>
            </a:r>
            <a:r>
              <a:rPr lang="en-GB" sz="4400" dirty="0">
                <a:solidFill>
                  <a:schemeClr val="tx1">
                    <a:lumMod val="65000"/>
                    <a:lumOff val="35000"/>
                  </a:schemeClr>
                </a:solidFill>
              </a:rPr>
              <a:t> </a:t>
            </a:r>
            <a:r>
              <a:rPr lang="en-GB" sz="4400" dirty="0">
                <a:solidFill>
                  <a:schemeClr val="tx2">
                    <a:lumMod val="60000"/>
                    <a:lumOff val="40000"/>
                  </a:schemeClr>
                </a:solidFill>
              </a:rPr>
              <a:t>CLIENTS</a:t>
            </a:r>
          </a:p>
        </p:txBody>
      </p:sp>
      <p:pic>
        <p:nvPicPr>
          <p:cNvPr id="23" name="Picture 22">
            <a:extLst>
              <a:ext uri="{FF2B5EF4-FFF2-40B4-BE49-F238E27FC236}">
                <a16:creationId xmlns:a16="http://schemas.microsoft.com/office/drawing/2014/main" id="{8F488303-23EE-43E3-9F60-B9772137179E}"/>
              </a:ext>
            </a:extLst>
          </p:cNvPr>
          <p:cNvPicPr>
            <a:picLocks noChangeAspect="1"/>
          </p:cNvPicPr>
          <p:nvPr/>
        </p:nvPicPr>
        <p:blipFill>
          <a:blip r:embed="rId2"/>
          <a:stretch>
            <a:fillRect/>
          </a:stretch>
        </p:blipFill>
        <p:spPr>
          <a:xfrm>
            <a:off x="0" y="0"/>
            <a:ext cx="1524502" cy="771708"/>
          </a:xfrm>
          <a:prstGeom prst="rect">
            <a:avLst/>
          </a:prstGeom>
        </p:spPr>
      </p:pic>
      <p:sp>
        <p:nvSpPr>
          <p:cNvPr id="27" name="Rectangle 26">
            <a:extLst>
              <a:ext uri="{FF2B5EF4-FFF2-40B4-BE49-F238E27FC236}">
                <a16:creationId xmlns:a16="http://schemas.microsoft.com/office/drawing/2014/main" id="{4EC58ADF-61ED-4EF2-8484-27E0241295B4}"/>
              </a:ext>
            </a:extLst>
          </p:cNvPr>
          <p:cNvSpPr/>
          <p:nvPr/>
        </p:nvSpPr>
        <p:spPr>
          <a:xfrm>
            <a:off x="0" y="862946"/>
            <a:ext cx="580911" cy="5144801"/>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9177D0FF-F45D-45D8-B333-BAE6CF7ACE17}"/>
              </a:ext>
            </a:extLst>
          </p:cNvPr>
          <p:cNvPicPr>
            <a:picLocks noChangeAspect="1"/>
          </p:cNvPicPr>
          <p:nvPr/>
        </p:nvPicPr>
        <p:blipFill>
          <a:blip r:embed="rId3"/>
          <a:stretch>
            <a:fillRect/>
          </a:stretch>
        </p:blipFill>
        <p:spPr>
          <a:xfrm>
            <a:off x="1077757" y="1597214"/>
            <a:ext cx="4819251" cy="4485512"/>
          </a:xfrm>
          <a:prstGeom prst="rect">
            <a:avLst/>
          </a:prstGeom>
        </p:spPr>
      </p:pic>
      <p:pic>
        <p:nvPicPr>
          <p:cNvPr id="3" name="Picture 2">
            <a:extLst>
              <a:ext uri="{FF2B5EF4-FFF2-40B4-BE49-F238E27FC236}">
                <a16:creationId xmlns:a16="http://schemas.microsoft.com/office/drawing/2014/main" id="{57F6C301-4FAC-4CA9-A26E-9361F1B71156}"/>
              </a:ext>
            </a:extLst>
          </p:cNvPr>
          <p:cNvPicPr>
            <a:picLocks noChangeAspect="1"/>
          </p:cNvPicPr>
          <p:nvPr/>
        </p:nvPicPr>
        <p:blipFill>
          <a:blip r:embed="rId4"/>
          <a:stretch>
            <a:fillRect/>
          </a:stretch>
        </p:blipFill>
        <p:spPr>
          <a:xfrm>
            <a:off x="6561244" y="1573887"/>
            <a:ext cx="4770685" cy="4485513"/>
          </a:xfrm>
          <a:prstGeom prst="rect">
            <a:avLst/>
          </a:prstGeom>
        </p:spPr>
      </p:pic>
      <p:sp>
        <p:nvSpPr>
          <p:cNvPr id="4" name="Rectangle 3">
            <a:extLst>
              <a:ext uri="{FF2B5EF4-FFF2-40B4-BE49-F238E27FC236}">
                <a16:creationId xmlns:a16="http://schemas.microsoft.com/office/drawing/2014/main" id="{BF1BA125-F290-4339-9F55-222EBFA296D7}"/>
              </a:ext>
            </a:extLst>
          </p:cNvPr>
          <p:cNvSpPr/>
          <p:nvPr/>
        </p:nvSpPr>
        <p:spPr>
          <a:xfrm>
            <a:off x="4683967" y="3429000"/>
            <a:ext cx="1147666"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06913DA-DE2E-46AA-B8CC-0CA9A75F53ED}"/>
              </a:ext>
            </a:extLst>
          </p:cNvPr>
          <p:cNvSpPr/>
          <p:nvPr/>
        </p:nvSpPr>
        <p:spPr>
          <a:xfrm>
            <a:off x="1169000" y="4329404"/>
            <a:ext cx="1079678" cy="690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J:\PRIT - JO\! TASKS\! TASKS\Dinesh Dhaka\Company Profile Docs\Consultant\Consultant\United Development Company.jpg">
            <a:extLst>
              <a:ext uri="{FF2B5EF4-FFF2-40B4-BE49-F238E27FC236}">
                <a16:creationId xmlns:a16="http://schemas.microsoft.com/office/drawing/2014/main" id="{3EFA264E-3B4D-4A05-A743-CEB262B64173}"/>
              </a:ext>
            </a:extLst>
          </p:cNvPr>
          <p:cNvPicPr/>
          <p:nvPr/>
        </p:nvPicPr>
        <p:blipFill>
          <a:blip r:embed="rId5" cstate="print"/>
          <a:srcRect l="1617" t="12299" r="2156" b="13904"/>
          <a:stretch>
            <a:fillRect/>
          </a:stretch>
        </p:blipFill>
        <p:spPr bwMode="auto">
          <a:xfrm>
            <a:off x="4708790" y="3545633"/>
            <a:ext cx="1122843" cy="652808"/>
          </a:xfrm>
          <a:prstGeom prst="rect">
            <a:avLst/>
          </a:prstGeom>
          <a:noFill/>
          <a:ln w="9525">
            <a:noFill/>
            <a:miter lim="800000"/>
            <a:headEnd/>
            <a:tailEnd/>
          </a:ln>
        </p:spPr>
      </p:pic>
      <p:pic>
        <p:nvPicPr>
          <p:cNvPr id="12" name="Picture 11" descr="J:\PRIT - JO\! TASKS\! TASKS\Dinesh Dhaka\Company Profile Docs\Consultant\Consultant\Awqaf.jpg">
            <a:extLst>
              <a:ext uri="{FF2B5EF4-FFF2-40B4-BE49-F238E27FC236}">
                <a16:creationId xmlns:a16="http://schemas.microsoft.com/office/drawing/2014/main" id="{1B204CA5-4A6D-490D-A92A-F37E102EB820}"/>
              </a:ext>
            </a:extLst>
          </p:cNvPr>
          <p:cNvPicPr/>
          <p:nvPr/>
        </p:nvPicPr>
        <p:blipFill>
          <a:blip r:embed="rId6" cstate="print"/>
          <a:srcRect t="2632"/>
          <a:stretch>
            <a:fillRect/>
          </a:stretch>
        </p:blipFill>
        <p:spPr bwMode="auto">
          <a:xfrm>
            <a:off x="1156500" y="4329404"/>
            <a:ext cx="1092178" cy="761474"/>
          </a:xfrm>
          <a:prstGeom prst="rect">
            <a:avLst/>
          </a:prstGeom>
          <a:noFill/>
          <a:ln w="9525">
            <a:noFill/>
            <a:miter lim="800000"/>
            <a:headEnd/>
            <a:tailEnd/>
          </a:ln>
        </p:spPr>
      </p:pic>
    </p:spTree>
    <p:extLst>
      <p:ext uri="{BB962C8B-B14F-4D97-AF65-F5344CB8AC3E}">
        <p14:creationId xmlns:p14="http://schemas.microsoft.com/office/powerpoint/2010/main" val="227658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EFF3586-5A6F-482F-99FF-CBA18016118A}"/>
              </a:ext>
            </a:extLst>
          </p:cNvPr>
          <p:cNvCxnSpPr>
            <a:cxnSpLocks/>
          </p:cNvCxnSpPr>
          <p:nvPr/>
        </p:nvCxnSpPr>
        <p:spPr>
          <a:xfrm>
            <a:off x="6096000" y="1828801"/>
            <a:ext cx="0" cy="345571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B31A25D-DB5A-488F-8646-DDC6507DE68D}"/>
              </a:ext>
            </a:extLst>
          </p:cNvPr>
          <p:cNvSpPr/>
          <p:nvPr/>
        </p:nvSpPr>
        <p:spPr>
          <a:xfrm>
            <a:off x="4371393" y="416555"/>
            <a:ext cx="3449214" cy="769441"/>
          </a:xfrm>
          <a:prstGeom prst="rect">
            <a:avLst/>
          </a:prstGeom>
        </p:spPr>
        <p:txBody>
          <a:bodyPr wrap="none">
            <a:spAutoFit/>
          </a:bodyPr>
          <a:lstStyle/>
          <a:p>
            <a:pPr lvl="0"/>
            <a:r>
              <a:rPr lang="en-GB" sz="4400" u="sng" dirty="0">
                <a:solidFill>
                  <a:srgbClr val="E7E6E6">
                    <a:lumMod val="50000"/>
                  </a:srgbClr>
                </a:solidFill>
                <a:latin typeface="Calibri Light"/>
              </a:rPr>
              <a:t>CONSU</a:t>
            </a:r>
            <a:r>
              <a:rPr lang="en-GB" sz="4400" dirty="0">
                <a:solidFill>
                  <a:srgbClr val="44546A">
                    <a:lumMod val="60000"/>
                    <a:lumOff val="40000"/>
                  </a:srgbClr>
                </a:solidFill>
                <a:latin typeface="Calibri Light"/>
              </a:rPr>
              <a:t>LTANTS</a:t>
            </a:r>
          </a:p>
        </p:txBody>
      </p:sp>
      <p:pic>
        <p:nvPicPr>
          <p:cNvPr id="9" name="Picture 8">
            <a:extLst>
              <a:ext uri="{FF2B5EF4-FFF2-40B4-BE49-F238E27FC236}">
                <a16:creationId xmlns:a16="http://schemas.microsoft.com/office/drawing/2014/main" id="{A8377D7F-FE99-4D85-8790-8B761424FE2C}"/>
              </a:ext>
            </a:extLst>
          </p:cNvPr>
          <p:cNvPicPr>
            <a:picLocks noChangeAspect="1"/>
          </p:cNvPicPr>
          <p:nvPr/>
        </p:nvPicPr>
        <p:blipFill>
          <a:blip r:embed="rId2"/>
          <a:stretch>
            <a:fillRect/>
          </a:stretch>
        </p:blipFill>
        <p:spPr>
          <a:xfrm>
            <a:off x="32092" y="0"/>
            <a:ext cx="1524502" cy="771708"/>
          </a:xfrm>
          <a:prstGeom prst="rect">
            <a:avLst/>
          </a:prstGeom>
        </p:spPr>
      </p:pic>
      <p:pic>
        <p:nvPicPr>
          <p:cNvPr id="5" name="Picture 4">
            <a:extLst>
              <a:ext uri="{FF2B5EF4-FFF2-40B4-BE49-F238E27FC236}">
                <a16:creationId xmlns:a16="http://schemas.microsoft.com/office/drawing/2014/main" id="{31CD2492-F43A-45EC-9406-86EB2A60E486}"/>
              </a:ext>
            </a:extLst>
          </p:cNvPr>
          <p:cNvPicPr>
            <a:picLocks noChangeAspect="1"/>
          </p:cNvPicPr>
          <p:nvPr/>
        </p:nvPicPr>
        <p:blipFill>
          <a:blip r:embed="rId3"/>
          <a:stretch>
            <a:fillRect/>
          </a:stretch>
        </p:blipFill>
        <p:spPr>
          <a:xfrm>
            <a:off x="640779" y="1595535"/>
            <a:ext cx="5150752" cy="4033547"/>
          </a:xfrm>
          <a:prstGeom prst="rect">
            <a:avLst/>
          </a:prstGeom>
        </p:spPr>
      </p:pic>
      <p:pic>
        <p:nvPicPr>
          <p:cNvPr id="8" name="Picture 7">
            <a:extLst>
              <a:ext uri="{FF2B5EF4-FFF2-40B4-BE49-F238E27FC236}">
                <a16:creationId xmlns:a16="http://schemas.microsoft.com/office/drawing/2014/main" id="{3FA934E3-8F8C-4CDB-B4D6-1EB4601091B8}"/>
              </a:ext>
            </a:extLst>
          </p:cNvPr>
          <p:cNvPicPr>
            <a:picLocks noChangeAspect="1"/>
          </p:cNvPicPr>
          <p:nvPr/>
        </p:nvPicPr>
        <p:blipFill>
          <a:blip r:embed="rId4"/>
          <a:stretch>
            <a:fillRect/>
          </a:stretch>
        </p:blipFill>
        <p:spPr>
          <a:xfrm>
            <a:off x="6400470" y="1595535"/>
            <a:ext cx="5184805" cy="2448993"/>
          </a:xfrm>
          <a:prstGeom prst="rect">
            <a:avLst/>
          </a:prstGeom>
        </p:spPr>
      </p:pic>
      <p:pic>
        <p:nvPicPr>
          <p:cNvPr id="10" name="Picture 9">
            <a:extLst>
              <a:ext uri="{FF2B5EF4-FFF2-40B4-BE49-F238E27FC236}">
                <a16:creationId xmlns:a16="http://schemas.microsoft.com/office/drawing/2014/main" id="{C30CD30C-3FB3-40A5-A9C9-1B110345924E}"/>
              </a:ext>
            </a:extLst>
          </p:cNvPr>
          <p:cNvPicPr>
            <a:picLocks noChangeAspect="1"/>
          </p:cNvPicPr>
          <p:nvPr/>
        </p:nvPicPr>
        <p:blipFill>
          <a:blip r:embed="rId5"/>
          <a:stretch>
            <a:fillRect/>
          </a:stretch>
        </p:blipFill>
        <p:spPr>
          <a:xfrm>
            <a:off x="6366140" y="4006953"/>
            <a:ext cx="5253464" cy="1622129"/>
          </a:xfrm>
          <a:prstGeom prst="rect">
            <a:avLst/>
          </a:prstGeom>
        </p:spPr>
      </p:pic>
      <p:sp>
        <p:nvSpPr>
          <p:cNvPr id="2" name="Rectangle 1">
            <a:extLst>
              <a:ext uri="{FF2B5EF4-FFF2-40B4-BE49-F238E27FC236}">
                <a16:creationId xmlns:a16="http://schemas.microsoft.com/office/drawing/2014/main" id="{3211A4EE-8D14-4D63-87B8-73F1CD957CC7}"/>
              </a:ext>
            </a:extLst>
          </p:cNvPr>
          <p:cNvSpPr/>
          <p:nvPr/>
        </p:nvSpPr>
        <p:spPr>
          <a:xfrm>
            <a:off x="7753739" y="3256384"/>
            <a:ext cx="1212979" cy="6811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D855272-D677-428A-8F18-1BAE75532C47}"/>
              </a:ext>
            </a:extLst>
          </p:cNvPr>
          <p:cNvSpPr/>
          <p:nvPr/>
        </p:nvSpPr>
        <p:spPr>
          <a:xfrm>
            <a:off x="6466114" y="1595535"/>
            <a:ext cx="1222310"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J:\PRIT - JO\! TASKS\! TASKS\Dinesh Dhaka\Company Profile Docs\Consultant\Consultant\United Consultant.jpg">
            <a:extLst>
              <a:ext uri="{FF2B5EF4-FFF2-40B4-BE49-F238E27FC236}">
                <a16:creationId xmlns:a16="http://schemas.microsoft.com/office/drawing/2014/main" id="{9DBE9F24-F4E9-46A8-91FE-14DDEEEA432A}"/>
              </a:ext>
            </a:extLst>
          </p:cNvPr>
          <p:cNvPicPr/>
          <p:nvPr/>
        </p:nvPicPr>
        <p:blipFill>
          <a:blip r:embed="rId6" cstate="print"/>
          <a:srcRect/>
          <a:stretch>
            <a:fillRect/>
          </a:stretch>
        </p:blipFill>
        <p:spPr bwMode="auto">
          <a:xfrm>
            <a:off x="7968536" y="3291102"/>
            <a:ext cx="820901" cy="646416"/>
          </a:xfrm>
          <a:prstGeom prst="rect">
            <a:avLst/>
          </a:prstGeom>
          <a:noFill/>
          <a:ln w="9525">
            <a:noFill/>
            <a:miter lim="800000"/>
            <a:headEnd/>
            <a:tailEnd/>
          </a:ln>
        </p:spPr>
      </p:pic>
      <p:pic>
        <p:nvPicPr>
          <p:cNvPr id="12" name="Picture 11" descr="J:\PRIT - JO\! TASKS\! TASKS\Dinesh Dhaka\Company Profile Docs\Consultant\Consultant\AEB.png">
            <a:extLst>
              <a:ext uri="{FF2B5EF4-FFF2-40B4-BE49-F238E27FC236}">
                <a16:creationId xmlns:a16="http://schemas.microsoft.com/office/drawing/2014/main" id="{9601A783-1341-4A37-8505-21EA862E2428}"/>
              </a:ext>
            </a:extLst>
          </p:cNvPr>
          <p:cNvPicPr/>
          <p:nvPr/>
        </p:nvPicPr>
        <p:blipFill>
          <a:blip r:embed="rId7" cstate="print"/>
          <a:srcRect t="9600" b="8000"/>
          <a:stretch>
            <a:fillRect/>
          </a:stretch>
        </p:blipFill>
        <p:spPr bwMode="auto">
          <a:xfrm>
            <a:off x="6470782" y="1734365"/>
            <a:ext cx="1212974" cy="554568"/>
          </a:xfrm>
          <a:prstGeom prst="rect">
            <a:avLst/>
          </a:prstGeom>
          <a:noFill/>
          <a:ln w="9525">
            <a:noFill/>
            <a:miter lim="800000"/>
            <a:headEnd/>
            <a:tailEnd/>
          </a:ln>
        </p:spPr>
      </p:pic>
    </p:spTree>
    <p:extLst>
      <p:ext uri="{BB962C8B-B14F-4D97-AF65-F5344CB8AC3E}">
        <p14:creationId xmlns:p14="http://schemas.microsoft.com/office/powerpoint/2010/main" val="1665663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C1F088E-B015-4F25-A982-E0E122A691F8}"/>
              </a:ext>
            </a:extLst>
          </p:cNvPr>
          <p:cNvCxnSpPr/>
          <p:nvPr/>
        </p:nvCxnSpPr>
        <p:spPr>
          <a:xfrm>
            <a:off x="6096000" y="1556426"/>
            <a:ext cx="0" cy="441635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E190E7-85CF-471A-B0EE-B19F1DFB521A}"/>
              </a:ext>
            </a:extLst>
          </p:cNvPr>
          <p:cNvSpPr/>
          <p:nvPr/>
        </p:nvSpPr>
        <p:spPr>
          <a:xfrm>
            <a:off x="4371393" y="258746"/>
            <a:ext cx="3571940" cy="769441"/>
          </a:xfrm>
          <a:prstGeom prst="rect">
            <a:avLst/>
          </a:prstGeom>
        </p:spPr>
        <p:txBody>
          <a:bodyPr wrap="none">
            <a:spAutoFit/>
          </a:bodyPr>
          <a:lstStyle/>
          <a:p>
            <a:pPr lvl="0"/>
            <a:r>
              <a:rPr lang="en-GB" sz="4400" u="sng" dirty="0">
                <a:solidFill>
                  <a:srgbClr val="E7E6E6">
                    <a:lumMod val="50000"/>
                  </a:srgbClr>
                </a:solidFill>
                <a:latin typeface="Calibri Light"/>
              </a:rPr>
              <a:t>CONT</a:t>
            </a:r>
            <a:r>
              <a:rPr lang="en-GB" sz="4400" dirty="0">
                <a:solidFill>
                  <a:srgbClr val="44546A">
                    <a:lumMod val="60000"/>
                    <a:lumOff val="40000"/>
                  </a:srgbClr>
                </a:solidFill>
                <a:latin typeface="Calibri Light"/>
              </a:rPr>
              <a:t>RACTORS</a:t>
            </a:r>
          </a:p>
        </p:txBody>
      </p:sp>
      <p:pic>
        <p:nvPicPr>
          <p:cNvPr id="16" name="Picture 15">
            <a:extLst>
              <a:ext uri="{FF2B5EF4-FFF2-40B4-BE49-F238E27FC236}">
                <a16:creationId xmlns:a16="http://schemas.microsoft.com/office/drawing/2014/main" id="{4742AC73-D3F0-4A1F-8BBA-E149600C38A3}"/>
              </a:ext>
            </a:extLst>
          </p:cNvPr>
          <p:cNvPicPr>
            <a:picLocks noChangeAspect="1"/>
          </p:cNvPicPr>
          <p:nvPr/>
        </p:nvPicPr>
        <p:blipFill>
          <a:blip r:embed="rId2"/>
          <a:stretch>
            <a:fillRect/>
          </a:stretch>
        </p:blipFill>
        <p:spPr>
          <a:xfrm>
            <a:off x="0" y="0"/>
            <a:ext cx="1524502" cy="771708"/>
          </a:xfrm>
          <a:prstGeom prst="rect">
            <a:avLst/>
          </a:prstGeom>
        </p:spPr>
      </p:pic>
      <p:pic>
        <p:nvPicPr>
          <p:cNvPr id="4" name="Picture 3">
            <a:extLst>
              <a:ext uri="{FF2B5EF4-FFF2-40B4-BE49-F238E27FC236}">
                <a16:creationId xmlns:a16="http://schemas.microsoft.com/office/drawing/2014/main" id="{2277A631-B39D-41D4-8F51-4C9FE086093A}"/>
              </a:ext>
            </a:extLst>
          </p:cNvPr>
          <p:cNvPicPr>
            <a:picLocks noChangeAspect="1"/>
          </p:cNvPicPr>
          <p:nvPr/>
        </p:nvPicPr>
        <p:blipFill>
          <a:blip r:embed="rId3"/>
          <a:stretch>
            <a:fillRect/>
          </a:stretch>
        </p:blipFill>
        <p:spPr>
          <a:xfrm>
            <a:off x="1035702" y="1464906"/>
            <a:ext cx="4660236" cy="4777273"/>
          </a:xfrm>
          <a:prstGeom prst="rect">
            <a:avLst/>
          </a:prstGeom>
        </p:spPr>
      </p:pic>
      <p:pic>
        <p:nvPicPr>
          <p:cNvPr id="6" name="Picture 5">
            <a:extLst>
              <a:ext uri="{FF2B5EF4-FFF2-40B4-BE49-F238E27FC236}">
                <a16:creationId xmlns:a16="http://schemas.microsoft.com/office/drawing/2014/main" id="{FEE3AE99-0899-4AB3-B503-545CA02DAF02}"/>
              </a:ext>
            </a:extLst>
          </p:cNvPr>
          <p:cNvPicPr>
            <a:picLocks noChangeAspect="1"/>
          </p:cNvPicPr>
          <p:nvPr/>
        </p:nvPicPr>
        <p:blipFill>
          <a:blip r:embed="rId4"/>
          <a:stretch>
            <a:fillRect/>
          </a:stretch>
        </p:blipFill>
        <p:spPr>
          <a:xfrm>
            <a:off x="6496063" y="1464906"/>
            <a:ext cx="4868621" cy="4777273"/>
          </a:xfrm>
          <a:prstGeom prst="rect">
            <a:avLst/>
          </a:prstGeom>
        </p:spPr>
      </p:pic>
    </p:spTree>
    <p:extLst>
      <p:ext uri="{BB962C8B-B14F-4D97-AF65-F5344CB8AC3E}">
        <p14:creationId xmlns:p14="http://schemas.microsoft.com/office/powerpoint/2010/main" val="2333786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5256541" y="-12542"/>
            <a:ext cx="6543038" cy="6868160"/>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85000"/>
              <a:lumOff val="1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reeform 20"/>
          <p:cNvSpPr/>
          <p:nvPr/>
        </p:nvSpPr>
        <p:spPr>
          <a:xfrm>
            <a:off x="5792578" y="1788222"/>
            <a:ext cx="2913953" cy="3020993"/>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itle 1"/>
          <p:cNvSpPr txBox="1">
            <a:spLocks/>
          </p:cNvSpPr>
          <p:nvPr/>
        </p:nvSpPr>
        <p:spPr>
          <a:xfrm>
            <a:off x="1246581" y="2431066"/>
            <a:ext cx="3900439" cy="2162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285750" indent="-285750">
              <a:buFont typeface="Wingdings" panose="05000000000000000000" pitchFamily="2" charset="2"/>
              <a:buChar char="ü"/>
            </a:pPr>
            <a:r>
              <a:rPr lang="en-GB" sz="1800" dirty="0">
                <a:solidFill>
                  <a:schemeClr val="bg1">
                    <a:lumMod val="50000"/>
                  </a:schemeClr>
                </a:solidFill>
              </a:rPr>
              <a:t>With more than 8  Years of experience in physical security systems, lighting, ELV, fire fighting &amp; fire alarm, Remal International is offering end to end solutions to the Qatari Market .</a:t>
            </a:r>
          </a:p>
          <a:p>
            <a:endParaRPr lang="en-GB" sz="1800" dirty="0">
              <a:solidFill>
                <a:schemeClr val="bg1">
                  <a:lumMod val="50000"/>
                </a:schemeClr>
              </a:solidFill>
            </a:endParaRPr>
          </a:p>
        </p:txBody>
      </p:sp>
      <p:sp>
        <p:nvSpPr>
          <p:cNvPr id="8" name="Title 1"/>
          <p:cNvSpPr txBox="1">
            <a:spLocks/>
          </p:cNvSpPr>
          <p:nvPr/>
        </p:nvSpPr>
        <p:spPr>
          <a:xfrm>
            <a:off x="1215950" y="3779184"/>
            <a:ext cx="3648169" cy="24519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285750" indent="-285750">
              <a:buFont typeface="Wingdings" panose="05000000000000000000" pitchFamily="2" charset="2"/>
              <a:buChar char="ü"/>
            </a:pPr>
            <a:r>
              <a:rPr lang="en-GB" sz="1800" dirty="0">
                <a:solidFill>
                  <a:schemeClr val="bg1">
                    <a:lumMod val="50000"/>
                  </a:schemeClr>
                </a:solidFill>
              </a:rPr>
              <a:t>Partnering with the leading Vendors in the field we have successfully Implemented many projects in Qatar</a:t>
            </a:r>
          </a:p>
        </p:txBody>
      </p:sp>
      <p:sp>
        <p:nvSpPr>
          <p:cNvPr id="9" name="Title 1"/>
          <p:cNvSpPr txBox="1">
            <a:spLocks/>
          </p:cNvSpPr>
          <p:nvPr/>
        </p:nvSpPr>
        <p:spPr>
          <a:xfrm>
            <a:off x="1564820" y="1726885"/>
            <a:ext cx="4464179"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bg2">
                    <a:lumMod val="50000"/>
                  </a:schemeClr>
                </a:solidFill>
              </a:rPr>
              <a:t>BRIEF</a:t>
            </a:r>
            <a:r>
              <a:rPr lang="en-GB" sz="3200" dirty="0">
                <a:solidFill>
                  <a:schemeClr val="bg1">
                    <a:lumMod val="50000"/>
                  </a:schemeClr>
                </a:solidFill>
              </a:rPr>
              <a:t> </a:t>
            </a:r>
            <a:r>
              <a:rPr lang="en-GB" sz="3200" dirty="0">
                <a:solidFill>
                  <a:schemeClr val="tx2">
                    <a:lumMod val="40000"/>
                    <a:lumOff val="60000"/>
                  </a:schemeClr>
                </a:solidFill>
              </a:rPr>
              <a:t>INTRODUCTION</a:t>
            </a:r>
          </a:p>
        </p:txBody>
      </p:sp>
      <p:pic>
        <p:nvPicPr>
          <p:cNvPr id="15" name="Picture 14">
            <a:extLst>
              <a:ext uri="{FF2B5EF4-FFF2-40B4-BE49-F238E27FC236}">
                <a16:creationId xmlns:a16="http://schemas.microsoft.com/office/drawing/2014/main" id="{4D5D9920-117E-4704-A9D5-6CBDA15A218A}"/>
              </a:ext>
            </a:extLst>
          </p:cNvPr>
          <p:cNvPicPr>
            <a:picLocks noChangeAspect="1"/>
          </p:cNvPicPr>
          <p:nvPr/>
        </p:nvPicPr>
        <p:blipFill>
          <a:blip r:embed="rId2"/>
          <a:stretch>
            <a:fillRect/>
          </a:stretch>
        </p:blipFill>
        <p:spPr>
          <a:xfrm>
            <a:off x="40318" y="104711"/>
            <a:ext cx="1524502" cy="771708"/>
          </a:xfrm>
          <a:prstGeom prst="rect">
            <a:avLst/>
          </a:prstGeom>
        </p:spPr>
      </p:pic>
      <p:sp>
        <p:nvSpPr>
          <p:cNvPr id="16" name="Freeform 12">
            <a:extLst>
              <a:ext uri="{FF2B5EF4-FFF2-40B4-BE49-F238E27FC236}">
                <a16:creationId xmlns:a16="http://schemas.microsoft.com/office/drawing/2014/main" id="{81188AD0-549B-4034-BB6B-7C8EA8CE1629}"/>
              </a:ext>
            </a:extLst>
          </p:cNvPr>
          <p:cNvSpPr/>
          <p:nvPr/>
        </p:nvSpPr>
        <p:spPr>
          <a:xfrm>
            <a:off x="5567680" y="-10160"/>
            <a:ext cx="6624320" cy="6868160"/>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blipFill dpi="0" rotWithShape="1">
            <a:blip r:embed="rId3"/>
            <a:srcRect/>
            <a:stretch>
              <a:fillRect l="-53000" t="-48000" r="-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EED8956-4E88-4E35-AA11-B9F84D148260}"/>
              </a:ext>
            </a:extLst>
          </p:cNvPr>
          <p:cNvCxnSpPr/>
          <p:nvPr/>
        </p:nvCxnSpPr>
        <p:spPr>
          <a:xfrm>
            <a:off x="40318" y="876419"/>
            <a:ext cx="170891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10947EC-DDEB-4D6B-BF5F-DB376ACEEEAD}"/>
              </a:ext>
            </a:extLst>
          </p:cNvPr>
          <p:cNvCxnSpPr>
            <a:cxnSpLocks/>
          </p:cNvCxnSpPr>
          <p:nvPr/>
        </p:nvCxnSpPr>
        <p:spPr>
          <a:xfrm>
            <a:off x="40318" y="1047838"/>
            <a:ext cx="258615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34E632-5D46-4FC1-AFEE-79D2E2E23AB4}"/>
              </a:ext>
            </a:extLst>
          </p:cNvPr>
          <p:cNvCxnSpPr/>
          <p:nvPr/>
        </p:nvCxnSpPr>
        <p:spPr>
          <a:xfrm>
            <a:off x="1564820" y="1213208"/>
            <a:ext cx="170891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8380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9759" y="1230287"/>
            <a:ext cx="3590700" cy="3590700"/>
          </a:xfrm>
          <a:prstGeom prst="rect">
            <a:avLst/>
          </a:prstGeom>
        </p:spPr>
      </p:pic>
      <p:pic>
        <p:nvPicPr>
          <p:cNvPr id="17" name="Picture 16">
            <a:extLst>
              <a:ext uri="{FF2B5EF4-FFF2-40B4-BE49-F238E27FC236}">
                <a16:creationId xmlns:a16="http://schemas.microsoft.com/office/drawing/2014/main" id="{AED58B42-9384-4959-A21F-71DEC50A6452}"/>
              </a:ext>
            </a:extLst>
          </p:cNvPr>
          <p:cNvPicPr>
            <a:picLocks noChangeAspect="1"/>
          </p:cNvPicPr>
          <p:nvPr/>
        </p:nvPicPr>
        <p:blipFill>
          <a:blip r:embed="rId3"/>
          <a:stretch>
            <a:fillRect/>
          </a:stretch>
        </p:blipFill>
        <p:spPr>
          <a:xfrm>
            <a:off x="40318" y="104711"/>
            <a:ext cx="1524502" cy="771708"/>
          </a:xfrm>
          <a:prstGeom prst="rect">
            <a:avLst/>
          </a:prstGeom>
        </p:spPr>
      </p:pic>
      <p:sp>
        <p:nvSpPr>
          <p:cNvPr id="7" name="Title 1"/>
          <p:cNvSpPr txBox="1">
            <a:spLocks/>
          </p:cNvSpPr>
          <p:nvPr/>
        </p:nvSpPr>
        <p:spPr>
          <a:xfrm>
            <a:off x="634716" y="3343465"/>
            <a:ext cx="4432875" cy="31801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endParaRPr lang="en-GB" sz="1800" dirty="0">
              <a:solidFill>
                <a:schemeClr val="tx2">
                  <a:lumMod val="60000"/>
                  <a:lumOff val="40000"/>
                </a:schemeClr>
              </a:solidFill>
            </a:endParaRPr>
          </a:p>
          <a:p>
            <a:pPr algn="ctr"/>
            <a:endParaRPr lang="en-GB" sz="1800" dirty="0">
              <a:solidFill>
                <a:schemeClr val="tx2">
                  <a:lumMod val="60000"/>
                  <a:lumOff val="40000"/>
                </a:schemeClr>
              </a:solidFill>
            </a:endParaRPr>
          </a:p>
          <a:p>
            <a:pPr algn="ctr"/>
            <a:endParaRPr lang="en-GB" sz="1800" dirty="0">
              <a:solidFill>
                <a:schemeClr val="tx2">
                  <a:lumMod val="60000"/>
                  <a:lumOff val="40000"/>
                </a:schemeClr>
              </a:solidFill>
            </a:endParaRPr>
          </a:p>
          <a:p>
            <a:pPr algn="ctr"/>
            <a:endParaRPr lang="en-GB" sz="1800" dirty="0">
              <a:solidFill>
                <a:schemeClr val="tx2">
                  <a:lumMod val="60000"/>
                  <a:lumOff val="40000"/>
                </a:schemeClr>
              </a:solidFill>
            </a:endParaRPr>
          </a:p>
          <a:p>
            <a:pPr algn="ctr"/>
            <a:endParaRPr lang="en-GB" sz="1800" dirty="0">
              <a:solidFill>
                <a:schemeClr val="tx2">
                  <a:lumMod val="60000"/>
                  <a:lumOff val="40000"/>
                </a:schemeClr>
              </a:solidFill>
            </a:endParaRPr>
          </a:p>
          <a:p>
            <a:endParaRPr lang="en-GB" sz="1800" dirty="0">
              <a:solidFill>
                <a:schemeClr val="tx2">
                  <a:lumMod val="60000"/>
                  <a:lumOff val="40000"/>
                </a:schemeClr>
              </a:solidFill>
            </a:endParaRPr>
          </a:p>
          <a:p>
            <a:r>
              <a:rPr lang="en-GB" sz="1800" b="1" dirty="0">
                <a:solidFill>
                  <a:schemeClr val="bg2">
                    <a:lumMod val="50000"/>
                  </a:schemeClr>
                </a:solidFill>
              </a:rPr>
              <a:t>CLIENT: </a:t>
            </a:r>
            <a:r>
              <a:rPr lang="en-GB" sz="1800" dirty="0">
                <a:solidFill>
                  <a:schemeClr val="tx2">
                    <a:lumMod val="60000"/>
                    <a:lumOff val="40000"/>
                  </a:schemeClr>
                </a:solidFill>
              </a:rPr>
              <a:t>QATAR ARMED FORCES</a:t>
            </a:r>
          </a:p>
          <a:p>
            <a:endParaRPr lang="en-GB" sz="1800" dirty="0">
              <a:solidFill>
                <a:schemeClr val="tx2">
                  <a:lumMod val="60000"/>
                  <a:lumOff val="40000"/>
                </a:schemeClr>
              </a:solidFill>
            </a:endParaRPr>
          </a:p>
          <a:p>
            <a:r>
              <a:rPr lang="en-GB" sz="1800" b="1" dirty="0">
                <a:solidFill>
                  <a:schemeClr val="bg2">
                    <a:lumMod val="50000"/>
                  </a:schemeClr>
                </a:solidFill>
              </a:rPr>
              <a:t>SCOPE OF WORK : </a:t>
            </a:r>
            <a:r>
              <a:rPr lang="en-GB" sz="1800" dirty="0">
                <a:solidFill>
                  <a:schemeClr val="tx2">
                    <a:lumMod val="60000"/>
                    <a:lumOff val="40000"/>
                  </a:schemeClr>
                </a:solidFill>
              </a:rPr>
              <a:t>Renovation of Medical Services at Midmac</a:t>
            </a:r>
          </a:p>
          <a:p>
            <a:r>
              <a:rPr lang="en-GB" sz="1800" b="1" dirty="0">
                <a:solidFill>
                  <a:schemeClr val="bg2">
                    <a:lumMod val="50000"/>
                  </a:schemeClr>
                </a:solidFill>
              </a:rPr>
              <a:t>SYSTEMS IMPLEMENTED BY REMAL</a:t>
            </a:r>
            <a:r>
              <a:rPr lang="en-GB" sz="1800" b="1" dirty="0">
                <a:solidFill>
                  <a:schemeClr val="tx2">
                    <a:lumMod val="60000"/>
                    <a:lumOff val="40000"/>
                  </a:schemeClr>
                </a:solidFill>
              </a:rPr>
              <a:t>: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Access Control</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Wingdings" panose="05000000000000000000" pitchFamily="2" charset="2"/>
              <a:buChar char="ü"/>
            </a:pPr>
            <a:r>
              <a:rPr lang="en-GB" sz="1600" dirty="0">
                <a:solidFill>
                  <a:schemeClr val="tx2">
                    <a:lumMod val="60000"/>
                    <a:lumOff val="40000"/>
                  </a:schemeClr>
                </a:solidFill>
              </a:rPr>
              <a:t>Fire Alarm</a:t>
            </a:r>
          </a:p>
          <a:p>
            <a:pPr marL="285750" indent="-285750">
              <a:buFont typeface="Wingdings" panose="05000000000000000000" pitchFamily="2" charset="2"/>
              <a:buChar char="ü"/>
            </a:pPr>
            <a:r>
              <a:rPr lang="en-GB" sz="1600" dirty="0">
                <a:solidFill>
                  <a:schemeClr val="tx2">
                    <a:lumMod val="60000"/>
                    <a:lumOff val="40000"/>
                  </a:schemeClr>
                </a:solidFill>
              </a:rPr>
              <a:t>Fire Fighting</a:t>
            </a:r>
          </a:p>
          <a:p>
            <a:pPr marL="285750" indent="-285750">
              <a:buFont typeface="Wingdings" panose="05000000000000000000" pitchFamily="2" charset="2"/>
              <a:buChar char="ü"/>
            </a:pPr>
            <a:r>
              <a:rPr lang="en-GB" sz="1600" dirty="0">
                <a:solidFill>
                  <a:schemeClr val="tx2">
                    <a:lumMod val="60000"/>
                    <a:lumOff val="40000"/>
                  </a:schemeClr>
                </a:solidFill>
              </a:rPr>
              <a:t>Lighting</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sp>
        <p:nvSpPr>
          <p:cNvPr id="13" name="Rectangle 12"/>
          <p:cNvSpPr/>
          <p:nvPr/>
        </p:nvSpPr>
        <p:spPr>
          <a:xfrm>
            <a:off x="6301914" y="1230287"/>
            <a:ext cx="6003636"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0" y="1230288"/>
            <a:ext cx="413703"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0" y="1231286"/>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p:cNvSpPr txBox="1">
            <a:spLocks/>
          </p:cNvSpPr>
          <p:nvPr/>
        </p:nvSpPr>
        <p:spPr>
          <a:xfrm>
            <a:off x="8110459" y="3876967"/>
            <a:ext cx="4432875" cy="2403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b="1" dirty="0">
                <a:solidFill>
                  <a:schemeClr val="bg2">
                    <a:lumMod val="50000"/>
                  </a:schemeClr>
                </a:solidFill>
              </a:rPr>
              <a:t>CLIENT: </a:t>
            </a:r>
            <a:r>
              <a:rPr lang="en-GB" sz="1800" dirty="0">
                <a:solidFill>
                  <a:schemeClr val="tx2">
                    <a:lumMod val="60000"/>
                    <a:lumOff val="40000"/>
                  </a:schemeClr>
                </a:solidFill>
              </a:rPr>
              <a:t>QATAR ARMED FORCES</a:t>
            </a:r>
          </a:p>
          <a:p>
            <a:endParaRPr lang="en-GB" sz="1800" b="1" dirty="0">
              <a:solidFill>
                <a:schemeClr val="bg2">
                  <a:lumMod val="50000"/>
                </a:schemeClr>
              </a:solidFill>
            </a:endParaRPr>
          </a:p>
          <a:p>
            <a:r>
              <a:rPr lang="en-GB" sz="1800" b="1" dirty="0">
                <a:solidFill>
                  <a:schemeClr val="bg2">
                    <a:lumMod val="50000"/>
                  </a:schemeClr>
                </a:solidFill>
              </a:rPr>
              <a:t>SCOPE OF WORK: </a:t>
            </a:r>
            <a:r>
              <a:rPr lang="en-GB" sz="1800" dirty="0" err="1">
                <a:solidFill>
                  <a:schemeClr val="tx2">
                    <a:lumMod val="60000"/>
                    <a:lumOff val="40000"/>
                  </a:schemeClr>
                </a:solidFill>
              </a:rPr>
              <a:t>Bosir</a:t>
            </a:r>
            <a:r>
              <a:rPr lang="en-GB" sz="1800" dirty="0">
                <a:solidFill>
                  <a:schemeClr val="tx2">
                    <a:lumMod val="60000"/>
                    <a:lumOff val="40000"/>
                  </a:schemeClr>
                </a:solidFill>
              </a:rPr>
              <a:t> Camp (New Gate)</a:t>
            </a:r>
          </a:p>
          <a:p>
            <a:r>
              <a:rPr lang="en-GB" sz="1800" b="1" dirty="0">
                <a:solidFill>
                  <a:schemeClr val="bg2">
                    <a:lumMod val="50000"/>
                  </a:schemeClr>
                </a:solidFill>
              </a:rPr>
              <a:t>SYSTEMS IMPLEMENTED BY REMAL</a:t>
            </a:r>
            <a:r>
              <a:rPr lang="en-GB" sz="1800" b="1" dirty="0">
                <a:solidFill>
                  <a:schemeClr val="tx2">
                    <a:lumMod val="60000"/>
                    <a:lumOff val="40000"/>
                  </a:schemeClr>
                </a:solidFill>
              </a:rPr>
              <a:t>: </a:t>
            </a:r>
          </a:p>
          <a:p>
            <a:pPr marL="285750" indent="-285750">
              <a:buFont typeface="Wingdings" panose="05000000000000000000" pitchFamily="2" charset="2"/>
              <a:buChar char="ü"/>
            </a:pPr>
            <a:r>
              <a:rPr lang="en-GB" sz="1600" dirty="0">
                <a:solidFill>
                  <a:schemeClr val="tx2">
                    <a:lumMod val="60000"/>
                    <a:lumOff val="40000"/>
                  </a:schemeClr>
                </a:solidFill>
              </a:rPr>
              <a:t>CCTV</a:t>
            </a:r>
          </a:p>
          <a:p>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sp>
        <p:nvSpPr>
          <p:cNvPr id="16" name="Rectangle 15">
            <a:extLst>
              <a:ext uri="{FF2B5EF4-FFF2-40B4-BE49-F238E27FC236}">
                <a16:creationId xmlns:a16="http://schemas.microsoft.com/office/drawing/2014/main" id="{DC1BCC8E-51BA-47A3-804F-CA51A76470B7}"/>
              </a:ext>
            </a:extLst>
          </p:cNvPr>
          <p:cNvSpPr/>
          <p:nvPr/>
        </p:nvSpPr>
        <p:spPr>
          <a:xfrm>
            <a:off x="0" y="1230288"/>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343B3170-8C39-4AE2-A081-F13C8476A048}"/>
              </a:ext>
            </a:extLst>
          </p:cNvPr>
          <p:cNvPicPr>
            <a:picLocks noChangeAspect="1"/>
          </p:cNvPicPr>
          <p:nvPr/>
        </p:nvPicPr>
        <p:blipFill>
          <a:blip r:embed="rId4"/>
          <a:stretch>
            <a:fillRect/>
          </a:stretch>
        </p:blipFill>
        <p:spPr>
          <a:xfrm>
            <a:off x="3973883" y="494747"/>
            <a:ext cx="4932091" cy="859611"/>
          </a:xfrm>
          <a:prstGeom prst="rect">
            <a:avLst/>
          </a:prstGeom>
        </p:spPr>
      </p:pic>
    </p:spTree>
    <p:extLst>
      <p:ext uri="{BB962C8B-B14F-4D97-AF65-F5344CB8AC3E}">
        <p14:creationId xmlns:p14="http://schemas.microsoft.com/office/powerpoint/2010/main" val="2848240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250466" y="4751964"/>
            <a:ext cx="4706878" cy="2088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a:t>
            </a:r>
            <a:r>
              <a:rPr lang="en-GB" sz="1800" dirty="0">
                <a:solidFill>
                  <a:schemeClr val="bg2">
                    <a:lumMod val="50000"/>
                  </a:schemeClr>
                </a:solidFill>
              </a:rPr>
              <a:t>: </a:t>
            </a:r>
            <a:r>
              <a:rPr lang="en-GB" sz="1800" dirty="0">
                <a:solidFill>
                  <a:schemeClr val="tx2">
                    <a:lumMod val="60000"/>
                    <a:lumOff val="40000"/>
                  </a:schemeClr>
                </a:solidFill>
              </a:rPr>
              <a:t>Hamad International Airport (HIA)</a:t>
            </a:r>
          </a:p>
          <a:p>
            <a:pPr algn="ctr"/>
            <a:endParaRPr lang="en-GB" sz="1800" dirty="0">
              <a:solidFill>
                <a:schemeClr val="tx2">
                  <a:lumMod val="60000"/>
                  <a:lumOff val="40000"/>
                </a:schemeClr>
              </a:solidFill>
            </a:endParaRPr>
          </a:p>
          <a:p>
            <a:r>
              <a:rPr lang="en-GB" sz="1800" b="1" dirty="0">
                <a:solidFill>
                  <a:schemeClr val="bg2">
                    <a:lumMod val="50000"/>
                  </a:schemeClr>
                </a:solidFill>
              </a:rPr>
              <a:t>SYSTEMS IMPLEMENTED BY REMAL</a:t>
            </a:r>
            <a:r>
              <a:rPr lang="en-GB" sz="1800" b="1" dirty="0">
                <a:solidFill>
                  <a:schemeClr val="tx2">
                    <a:lumMod val="60000"/>
                    <a:lumOff val="40000"/>
                  </a:schemeClr>
                </a:solidFill>
              </a:rPr>
              <a:t>: </a:t>
            </a:r>
          </a:p>
          <a:p>
            <a:pPr marL="285750" indent="-285750">
              <a:buFont typeface="Wingdings" panose="05000000000000000000" pitchFamily="2" charset="2"/>
              <a:buChar char="ü"/>
            </a:pPr>
            <a:r>
              <a:rPr lang="en-GB" sz="1600" dirty="0">
                <a:solidFill>
                  <a:schemeClr val="tx2">
                    <a:lumMod val="60000"/>
                    <a:lumOff val="40000"/>
                  </a:schemeClr>
                </a:solidFill>
              </a:rPr>
              <a:t>Central Inverter Unit</a:t>
            </a:r>
          </a:p>
          <a:p>
            <a:pPr marL="285750" indent="-285750">
              <a:buFont typeface="Wingdings" panose="05000000000000000000" pitchFamily="2" charset="2"/>
              <a:buChar char="ü"/>
            </a:pPr>
            <a:r>
              <a:rPr lang="en-GB" sz="1800" dirty="0">
                <a:solidFill>
                  <a:schemeClr val="tx2">
                    <a:lumMod val="60000"/>
                    <a:lumOff val="40000"/>
                  </a:schemeClr>
                </a:solidFill>
              </a:rPr>
              <a:t>Central Battery System</a:t>
            </a:r>
          </a:p>
          <a:p>
            <a:pPr marL="285750" indent="-285750">
              <a:buFont typeface="Arial" panose="020B0604020202020204" pitchFamily="34" charset="0"/>
              <a:buChar char="•"/>
            </a:pPr>
            <a:endParaRPr lang="en-GB" sz="1800" dirty="0">
              <a:solidFill>
                <a:schemeClr val="tx2">
                  <a:lumMod val="60000"/>
                  <a:lumOff val="40000"/>
                </a:schemeClr>
              </a:solidFill>
            </a:endParaRPr>
          </a:p>
        </p:txBody>
      </p:sp>
      <p:sp>
        <p:nvSpPr>
          <p:cNvPr id="13" name="Rectangle 12"/>
          <p:cNvSpPr/>
          <p:nvPr/>
        </p:nvSpPr>
        <p:spPr>
          <a:xfrm>
            <a:off x="6916869" y="1230288"/>
            <a:ext cx="5275131"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0" y="1230288"/>
            <a:ext cx="413703"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0" y="1231286"/>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467" y="1230288"/>
            <a:ext cx="4706878" cy="2845820"/>
          </a:xfrm>
          <a:prstGeom prst="rect">
            <a:avLst/>
          </a:prstGeom>
        </p:spPr>
      </p:pic>
      <p:sp>
        <p:nvSpPr>
          <p:cNvPr id="14" name="Title 1"/>
          <p:cNvSpPr txBox="1">
            <a:spLocks/>
          </p:cNvSpPr>
          <p:nvPr/>
        </p:nvSpPr>
        <p:spPr>
          <a:xfrm>
            <a:off x="7518202" y="1362270"/>
            <a:ext cx="4330399" cy="27618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a:t>
            </a:r>
            <a:r>
              <a:rPr lang="en-GB" sz="1800" dirty="0">
                <a:solidFill>
                  <a:schemeClr val="bg2">
                    <a:lumMod val="50000"/>
                  </a:schemeClr>
                </a:solidFill>
              </a:rPr>
              <a:t>: </a:t>
            </a:r>
            <a:r>
              <a:rPr lang="en-GB" sz="1800" dirty="0">
                <a:solidFill>
                  <a:schemeClr val="tx2">
                    <a:lumMod val="60000"/>
                    <a:lumOff val="40000"/>
                  </a:schemeClr>
                </a:solidFill>
              </a:rPr>
              <a:t>QATAR AIRWAYS</a:t>
            </a:r>
          </a:p>
          <a:p>
            <a:endParaRPr lang="en-GB" sz="1800" dirty="0">
              <a:solidFill>
                <a:schemeClr val="tx2">
                  <a:lumMod val="60000"/>
                  <a:lumOff val="40000"/>
                </a:schemeClr>
              </a:solidFill>
            </a:endParaRP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Wingdings" panose="05000000000000000000" pitchFamily="2" charset="2"/>
              <a:buChar char="ü"/>
            </a:pPr>
            <a:r>
              <a:rPr lang="en-GB" sz="1600" dirty="0">
                <a:solidFill>
                  <a:schemeClr val="tx2">
                    <a:lumMod val="60000"/>
                    <a:lumOff val="40000"/>
                  </a:schemeClr>
                </a:solidFill>
              </a:rPr>
              <a:t>LIGHTING</a:t>
            </a:r>
          </a:p>
          <a:p>
            <a:pPr marL="285750" indent="-285750">
              <a:buFont typeface="Wingdings" panose="05000000000000000000" pitchFamily="2" charset="2"/>
              <a:buChar char="ü"/>
            </a:pPr>
            <a:r>
              <a:rPr lang="en-GB" sz="1800" dirty="0">
                <a:solidFill>
                  <a:schemeClr val="tx2">
                    <a:lumMod val="60000"/>
                    <a:lumOff val="40000"/>
                  </a:schemeClr>
                </a:solidFill>
              </a:rPr>
              <a:t>Central Battery System Bypass Switch</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325" y="3609146"/>
            <a:ext cx="4330398" cy="2285635"/>
          </a:xfrm>
          <a:prstGeom prst="rect">
            <a:avLst/>
          </a:prstGeom>
        </p:spPr>
      </p:pic>
      <p:pic>
        <p:nvPicPr>
          <p:cNvPr id="10" name="Picture 9">
            <a:extLst>
              <a:ext uri="{FF2B5EF4-FFF2-40B4-BE49-F238E27FC236}">
                <a16:creationId xmlns:a16="http://schemas.microsoft.com/office/drawing/2014/main" id="{798F353B-B9B2-48FC-B02E-E1FC39F03A78}"/>
              </a:ext>
            </a:extLst>
          </p:cNvPr>
          <p:cNvPicPr>
            <a:picLocks noChangeAspect="1"/>
          </p:cNvPicPr>
          <p:nvPr/>
        </p:nvPicPr>
        <p:blipFill>
          <a:blip r:embed="rId4"/>
          <a:stretch>
            <a:fillRect/>
          </a:stretch>
        </p:blipFill>
        <p:spPr>
          <a:xfrm>
            <a:off x="82138" y="17725"/>
            <a:ext cx="1524502" cy="771708"/>
          </a:xfrm>
          <a:prstGeom prst="rect">
            <a:avLst/>
          </a:prstGeom>
        </p:spPr>
      </p:pic>
    </p:spTree>
    <p:extLst>
      <p:ext uri="{BB962C8B-B14F-4D97-AF65-F5344CB8AC3E}">
        <p14:creationId xmlns:p14="http://schemas.microsoft.com/office/powerpoint/2010/main" val="5009425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230288"/>
            <a:ext cx="413703"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0" y="1231286"/>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079" y="1230288"/>
            <a:ext cx="4150571" cy="3264676"/>
          </a:xfrm>
          <a:prstGeom prst="rect">
            <a:avLst/>
          </a:prstGeom>
        </p:spPr>
      </p:pic>
      <p:sp>
        <p:nvSpPr>
          <p:cNvPr id="13" name="Rectangle 12"/>
          <p:cNvSpPr/>
          <p:nvPr/>
        </p:nvSpPr>
        <p:spPr>
          <a:xfrm>
            <a:off x="6188365" y="1230288"/>
            <a:ext cx="6003636"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tle 1"/>
          <p:cNvSpPr txBox="1">
            <a:spLocks/>
          </p:cNvSpPr>
          <p:nvPr/>
        </p:nvSpPr>
        <p:spPr>
          <a:xfrm>
            <a:off x="8404802" y="4295653"/>
            <a:ext cx="4432875" cy="2938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endParaRPr lang="en-GB" sz="1800" dirty="0">
              <a:solidFill>
                <a:schemeClr val="tx2">
                  <a:lumMod val="60000"/>
                  <a:lumOff val="40000"/>
                </a:schemeClr>
              </a:solidFill>
            </a:endParaRPr>
          </a:p>
          <a:p>
            <a:r>
              <a:rPr lang="en-GB" sz="1800" b="1" dirty="0">
                <a:solidFill>
                  <a:schemeClr val="bg2">
                    <a:lumMod val="50000"/>
                  </a:schemeClr>
                </a:solidFill>
              </a:rPr>
              <a:t>CLIENT:  </a:t>
            </a:r>
            <a:r>
              <a:rPr lang="en-GB" sz="1800" dirty="0">
                <a:solidFill>
                  <a:schemeClr val="tx2">
                    <a:lumMod val="60000"/>
                    <a:lumOff val="40000"/>
                  </a:schemeClr>
                </a:solidFill>
              </a:rPr>
              <a:t>ASHGHAL</a:t>
            </a:r>
          </a:p>
          <a:p>
            <a:endParaRPr lang="en-GB" sz="1800" dirty="0">
              <a:solidFill>
                <a:schemeClr val="tx2">
                  <a:lumMod val="60000"/>
                  <a:lumOff val="40000"/>
                </a:schemeClr>
              </a:solidFill>
            </a:endParaRPr>
          </a:p>
          <a:p>
            <a:r>
              <a:rPr lang="en-GB" sz="1800" b="1" dirty="0">
                <a:solidFill>
                  <a:schemeClr val="bg2">
                    <a:lumMod val="50000"/>
                  </a:schemeClr>
                </a:solidFill>
              </a:rPr>
              <a:t>SCOPE OF WORK :</a:t>
            </a:r>
            <a:r>
              <a:rPr lang="en-GB" sz="1800" b="1" dirty="0">
                <a:solidFill>
                  <a:schemeClr val="tx2">
                    <a:lumMod val="60000"/>
                    <a:lumOff val="40000"/>
                  </a:schemeClr>
                </a:solidFill>
              </a:rPr>
              <a:t> </a:t>
            </a:r>
            <a:r>
              <a:rPr lang="en-GB" sz="1800" dirty="0">
                <a:solidFill>
                  <a:schemeClr val="tx2">
                    <a:lumMod val="60000"/>
                    <a:lumOff val="40000"/>
                  </a:schemeClr>
                </a:solidFill>
              </a:rPr>
              <a:t>Coast Guard Station at Shwaimsah</a:t>
            </a:r>
          </a:p>
          <a:p>
            <a:r>
              <a:rPr lang="en-GB" sz="1800" b="1" dirty="0">
                <a:solidFill>
                  <a:schemeClr val="bg2">
                    <a:lumMod val="50000"/>
                  </a:schemeClr>
                </a:solidFill>
              </a:rPr>
              <a:t>SYSTEMS IMPLEMENTED BY REMAL:</a:t>
            </a:r>
            <a:r>
              <a:rPr lang="en-GB" sz="1800" b="1" dirty="0">
                <a:solidFill>
                  <a:srgbClr val="3A5068"/>
                </a:solidFill>
              </a:rPr>
              <a:t>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Access Control</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Wingdings" panose="05000000000000000000" pitchFamily="2" charset="2"/>
              <a:buChar char="ü"/>
            </a:pPr>
            <a:r>
              <a:rPr lang="en-GB" sz="1600" dirty="0">
                <a:solidFill>
                  <a:schemeClr val="tx2">
                    <a:lumMod val="60000"/>
                    <a:lumOff val="40000"/>
                  </a:schemeClr>
                </a:solidFill>
              </a:rPr>
              <a:t>Public Address</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sp>
        <p:nvSpPr>
          <p:cNvPr id="19" name="Title 1"/>
          <p:cNvSpPr txBox="1">
            <a:spLocks/>
          </p:cNvSpPr>
          <p:nvPr/>
        </p:nvSpPr>
        <p:spPr>
          <a:xfrm>
            <a:off x="540447" y="4400660"/>
            <a:ext cx="4432875" cy="2938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  </a:t>
            </a:r>
            <a:r>
              <a:rPr lang="en-GB" sz="1800" dirty="0">
                <a:solidFill>
                  <a:schemeClr val="tx2">
                    <a:lumMod val="60000"/>
                    <a:lumOff val="40000"/>
                  </a:schemeClr>
                </a:solidFill>
              </a:rPr>
              <a:t>ASHGHAL</a:t>
            </a:r>
          </a:p>
          <a:p>
            <a:endParaRPr lang="en-GB" sz="1800" dirty="0">
              <a:solidFill>
                <a:schemeClr val="tx2">
                  <a:lumMod val="60000"/>
                  <a:lumOff val="40000"/>
                </a:schemeClr>
              </a:solidFill>
            </a:endParaRPr>
          </a:p>
          <a:p>
            <a:r>
              <a:rPr lang="en-GB" sz="1800" b="1" dirty="0">
                <a:solidFill>
                  <a:schemeClr val="bg2">
                    <a:lumMod val="50000"/>
                  </a:schemeClr>
                </a:solidFill>
              </a:rPr>
              <a:t>SCOPE OF WORK :</a:t>
            </a:r>
            <a:r>
              <a:rPr lang="en-GB" sz="1800" b="1" dirty="0">
                <a:solidFill>
                  <a:schemeClr val="tx2">
                    <a:lumMod val="60000"/>
                    <a:lumOff val="40000"/>
                  </a:schemeClr>
                </a:solidFill>
              </a:rPr>
              <a:t> </a:t>
            </a:r>
            <a:r>
              <a:rPr lang="en-GB" sz="1800" dirty="0">
                <a:solidFill>
                  <a:schemeClr val="tx2">
                    <a:lumMod val="60000"/>
                    <a:lumOff val="40000"/>
                  </a:schemeClr>
                </a:solidFill>
              </a:rPr>
              <a:t>Coast Guard Station at Ras Matbakh</a:t>
            </a:r>
          </a:p>
          <a:p>
            <a:r>
              <a:rPr lang="en-GB" sz="1800" b="1" dirty="0">
                <a:solidFill>
                  <a:schemeClr val="bg2">
                    <a:lumMod val="50000"/>
                  </a:schemeClr>
                </a:solidFill>
              </a:rPr>
              <a:t>SYSTEMS IMPLEMENTED BY REMAL:</a:t>
            </a:r>
            <a:r>
              <a:rPr lang="en-GB" sz="1800" b="1" dirty="0">
                <a:solidFill>
                  <a:srgbClr val="3A5068"/>
                </a:solidFill>
              </a:rPr>
              <a:t>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Access Control</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Wingdings" panose="05000000000000000000" pitchFamily="2" charset="2"/>
              <a:buChar char="ü"/>
            </a:pPr>
            <a:r>
              <a:rPr lang="en-GB" sz="1600" dirty="0">
                <a:solidFill>
                  <a:schemeClr val="tx2">
                    <a:lumMod val="60000"/>
                    <a:lumOff val="40000"/>
                  </a:schemeClr>
                </a:solidFill>
              </a:rPr>
              <a:t>Public Address</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pic>
        <p:nvPicPr>
          <p:cNvPr id="10" name="Picture 9">
            <a:extLst>
              <a:ext uri="{FF2B5EF4-FFF2-40B4-BE49-F238E27FC236}">
                <a16:creationId xmlns:a16="http://schemas.microsoft.com/office/drawing/2014/main" id="{C6C7D1D6-A63D-494A-AB89-D549B535DF8F}"/>
              </a:ext>
            </a:extLst>
          </p:cNvPr>
          <p:cNvPicPr>
            <a:picLocks noChangeAspect="1"/>
          </p:cNvPicPr>
          <p:nvPr/>
        </p:nvPicPr>
        <p:blipFill>
          <a:blip r:embed="rId3"/>
          <a:stretch>
            <a:fillRect/>
          </a:stretch>
        </p:blipFill>
        <p:spPr>
          <a:xfrm>
            <a:off x="0" y="50519"/>
            <a:ext cx="1524502" cy="771708"/>
          </a:xfrm>
          <a:prstGeom prst="rect">
            <a:avLst/>
          </a:prstGeom>
        </p:spPr>
      </p:pic>
    </p:spTree>
    <p:extLst>
      <p:ext uri="{BB962C8B-B14F-4D97-AF65-F5344CB8AC3E}">
        <p14:creationId xmlns:p14="http://schemas.microsoft.com/office/powerpoint/2010/main" val="12231690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158" y="1279027"/>
            <a:ext cx="3645682" cy="2831622"/>
          </a:xfrm>
          <a:prstGeom prst="rect">
            <a:avLst/>
          </a:prstGeom>
        </p:spPr>
      </p:pic>
      <p:sp>
        <p:nvSpPr>
          <p:cNvPr id="15" name="Rectangle 14"/>
          <p:cNvSpPr/>
          <p:nvPr/>
        </p:nvSpPr>
        <p:spPr>
          <a:xfrm>
            <a:off x="0" y="1230288"/>
            <a:ext cx="413703"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0" y="1231286"/>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188365" y="1230288"/>
            <a:ext cx="6003636"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p:cNvSpPr txBox="1">
            <a:spLocks/>
          </p:cNvSpPr>
          <p:nvPr/>
        </p:nvSpPr>
        <p:spPr>
          <a:xfrm>
            <a:off x="8766280" y="3876968"/>
            <a:ext cx="4432875" cy="32681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endParaRPr lang="en-GB" sz="1800" dirty="0">
              <a:solidFill>
                <a:schemeClr val="tx2">
                  <a:lumMod val="60000"/>
                  <a:lumOff val="40000"/>
                </a:schemeClr>
              </a:solidFill>
            </a:endParaRPr>
          </a:p>
          <a:p>
            <a:r>
              <a:rPr lang="en-GB" sz="1800" b="1" dirty="0">
                <a:solidFill>
                  <a:schemeClr val="bg2">
                    <a:lumMod val="50000"/>
                  </a:schemeClr>
                </a:solidFill>
              </a:rPr>
              <a:t>CLIENT:  </a:t>
            </a:r>
            <a:r>
              <a:rPr lang="en-GB" sz="1800" dirty="0">
                <a:solidFill>
                  <a:schemeClr val="tx2">
                    <a:lumMod val="60000"/>
                    <a:lumOff val="40000"/>
                  </a:schemeClr>
                </a:solidFill>
              </a:rPr>
              <a:t>MANATEQ</a:t>
            </a:r>
          </a:p>
          <a:p>
            <a:endParaRPr lang="en-GB" sz="1800" dirty="0">
              <a:solidFill>
                <a:schemeClr val="tx2">
                  <a:lumMod val="60000"/>
                  <a:lumOff val="40000"/>
                </a:schemeClr>
              </a:solidFill>
            </a:endParaRPr>
          </a:p>
          <a:p>
            <a:r>
              <a:rPr lang="en-GB" sz="1800" b="1" dirty="0">
                <a:solidFill>
                  <a:schemeClr val="bg2">
                    <a:lumMod val="50000"/>
                  </a:schemeClr>
                </a:solidFill>
              </a:rPr>
              <a:t>SCOPE OF WORK :</a:t>
            </a:r>
            <a:endParaRPr lang="en-GB" sz="1800" dirty="0">
              <a:solidFill>
                <a:schemeClr val="tx2">
                  <a:lumMod val="60000"/>
                  <a:lumOff val="40000"/>
                </a:schemeClr>
              </a:solidFill>
            </a:endParaRPr>
          </a:p>
          <a:p>
            <a:r>
              <a:rPr lang="en-GB" sz="1800" dirty="0">
                <a:solidFill>
                  <a:schemeClr val="tx2">
                    <a:lumMod val="60000"/>
                    <a:lumOff val="40000"/>
                  </a:schemeClr>
                </a:solidFill>
              </a:rPr>
              <a:t>Construction of New Central</a:t>
            </a:r>
          </a:p>
          <a:p>
            <a:r>
              <a:rPr lang="en-GB" sz="1800" dirty="0">
                <a:solidFill>
                  <a:schemeClr val="tx2">
                    <a:lumMod val="60000"/>
                    <a:lumOff val="40000"/>
                  </a:schemeClr>
                </a:solidFill>
              </a:rPr>
              <a:t>Markets at Al Wakra</a:t>
            </a: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AV</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Wingdings" panose="05000000000000000000" pitchFamily="2" charset="2"/>
              <a:buChar char="ü"/>
            </a:pPr>
            <a:r>
              <a:rPr lang="en-GB" sz="1600" dirty="0">
                <a:solidFill>
                  <a:schemeClr val="tx2">
                    <a:lumMod val="60000"/>
                    <a:lumOff val="40000"/>
                  </a:schemeClr>
                </a:solidFill>
              </a:rPr>
              <a:t>Lighting</a:t>
            </a: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p:txBody>
      </p:sp>
      <p:sp>
        <p:nvSpPr>
          <p:cNvPr id="20" name="Title 1"/>
          <p:cNvSpPr txBox="1">
            <a:spLocks/>
          </p:cNvSpPr>
          <p:nvPr/>
        </p:nvSpPr>
        <p:spPr>
          <a:xfrm>
            <a:off x="608541" y="3641228"/>
            <a:ext cx="4432875" cy="38754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  </a:t>
            </a:r>
            <a:r>
              <a:rPr lang="en-GB" sz="1800" dirty="0">
                <a:solidFill>
                  <a:schemeClr val="tx2">
                    <a:lumMod val="60000"/>
                    <a:lumOff val="40000"/>
                  </a:schemeClr>
                </a:solidFill>
              </a:rPr>
              <a:t>MANATEQ</a:t>
            </a:r>
          </a:p>
          <a:p>
            <a:endParaRPr lang="en-GB" sz="1800" dirty="0">
              <a:solidFill>
                <a:schemeClr val="tx2">
                  <a:lumMod val="60000"/>
                  <a:lumOff val="40000"/>
                </a:schemeClr>
              </a:solidFill>
            </a:endParaRPr>
          </a:p>
          <a:p>
            <a:r>
              <a:rPr lang="en-GB" sz="1800" b="1" dirty="0">
                <a:solidFill>
                  <a:schemeClr val="bg2">
                    <a:lumMod val="50000"/>
                  </a:schemeClr>
                </a:solidFill>
              </a:rPr>
              <a:t>SCOPE OF WORK :</a:t>
            </a:r>
            <a:r>
              <a:rPr lang="en-GB" sz="1800" b="1" dirty="0">
                <a:solidFill>
                  <a:schemeClr val="tx2">
                    <a:lumMod val="60000"/>
                    <a:lumOff val="40000"/>
                  </a:schemeClr>
                </a:solidFill>
              </a:rPr>
              <a:t> </a:t>
            </a:r>
            <a:r>
              <a:rPr lang="en-GB" sz="1800" dirty="0">
                <a:solidFill>
                  <a:schemeClr val="tx2">
                    <a:lumMod val="60000"/>
                    <a:lumOff val="40000"/>
                  </a:schemeClr>
                </a:solidFill>
              </a:rPr>
              <a:t>Design &amp; build of Light</a:t>
            </a:r>
          </a:p>
          <a:p>
            <a:r>
              <a:rPr lang="en-GB" sz="1800" dirty="0">
                <a:solidFill>
                  <a:schemeClr val="tx2">
                    <a:lumMod val="60000"/>
                    <a:lumOff val="40000"/>
                  </a:schemeClr>
                </a:solidFill>
              </a:rPr>
              <a:t>Industrial at Ras Bufontas &amp;</a:t>
            </a:r>
          </a:p>
          <a:p>
            <a:r>
              <a:rPr lang="en-GB" sz="1800" dirty="0">
                <a:solidFill>
                  <a:schemeClr val="tx2">
                    <a:lumMod val="60000"/>
                    <a:lumOff val="40000"/>
                  </a:schemeClr>
                </a:solidFill>
              </a:rPr>
              <a:t>Umm Al houl</a:t>
            </a: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AV</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Wingdings" panose="05000000000000000000" pitchFamily="2" charset="2"/>
              <a:buChar char="ü"/>
            </a:pPr>
            <a:r>
              <a:rPr lang="en-GB" sz="1600" dirty="0">
                <a:solidFill>
                  <a:schemeClr val="tx2">
                    <a:lumMod val="60000"/>
                    <a:lumOff val="40000"/>
                  </a:schemeClr>
                </a:solidFill>
              </a:rPr>
              <a:t>Lighting</a:t>
            </a: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p:txBody>
      </p:sp>
      <p:pic>
        <p:nvPicPr>
          <p:cNvPr id="12" name="Picture 11">
            <a:extLst>
              <a:ext uri="{FF2B5EF4-FFF2-40B4-BE49-F238E27FC236}">
                <a16:creationId xmlns:a16="http://schemas.microsoft.com/office/drawing/2014/main" id="{D2F2D465-EF75-496F-90E2-2493949D1E34}"/>
              </a:ext>
            </a:extLst>
          </p:cNvPr>
          <p:cNvPicPr>
            <a:picLocks noChangeAspect="1"/>
          </p:cNvPicPr>
          <p:nvPr/>
        </p:nvPicPr>
        <p:blipFill>
          <a:blip r:embed="rId3"/>
          <a:stretch>
            <a:fillRect/>
          </a:stretch>
        </p:blipFill>
        <p:spPr>
          <a:xfrm>
            <a:off x="0" y="72227"/>
            <a:ext cx="1524502" cy="771708"/>
          </a:xfrm>
          <a:prstGeom prst="rect">
            <a:avLst/>
          </a:prstGeom>
        </p:spPr>
      </p:pic>
      <p:cxnSp>
        <p:nvCxnSpPr>
          <p:cNvPr id="17" name="Straight Connector 16">
            <a:extLst>
              <a:ext uri="{FF2B5EF4-FFF2-40B4-BE49-F238E27FC236}">
                <a16:creationId xmlns:a16="http://schemas.microsoft.com/office/drawing/2014/main" id="{D595A409-C323-4041-BA8D-D76054D728D8}"/>
              </a:ext>
            </a:extLst>
          </p:cNvPr>
          <p:cNvCxnSpPr/>
          <p:nvPr/>
        </p:nvCxnSpPr>
        <p:spPr>
          <a:xfrm>
            <a:off x="0" y="843935"/>
            <a:ext cx="170891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B3E314C-0743-4D45-9491-C1673DA12F09}"/>
              </a:ext>
            </a:extLst>
          </p:cNvPr>
          <p:cNvCxnSpPr>
            <a:cxnSpLocks/>
          </p:cNvCxnSpPr>
          <p:nvPr/>
        </p:nvCxnSpPr>
        <p:spPr>
          <a:xfrm>
            <a:off x="0" y="989472"/>
            <a:ext cx="254864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696F838-D6AB-4FFD-BD34-A21D4506E84F}"/>
              </a:ext>
            </a:extLst>
          </p:cNvPr>
          <p:cNvCxnSpPr/>
          <p:nvPr/>
        </p:nvCxnSpPr>
        <p:spPr>
          <a:xfrm>
            <a:off x="1524502" y="1133113"/>
            <a:ext cx="170891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2481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0335" y="3533154"/>
            <a:ext cx="4286250" cy="23812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63" y="1133352"/>
            <a:ext cx="4599886" cy="2964873"/>
          </a:xfrm>
          <a:prstGeom prst="rect">
            <a:avLst/>
          </a:prstGeom>
        </p:spPr>
      </p:pic>
      <p:sp>
        <p:nvSpPr>
          <p:cNvPr id="15" name="Rectangle 14"/>
          <p:cNvSpPr/>
          <p:nvPr/>
        </p:nvSpPr>
        <p:spPr>
          <a:xfrm>
            <a:off x="0" y="1230288"/>
            <a:ext cx="413703"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0" y="1231286"/>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188365" y="1230288"/>
            <a:ext cx="6003636"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p:cNvSpPr txBox="1">
            <a:spLocks/>
          </p:cNvSpPr>
          <p:nvPr/>
        </p:nvSpPr>
        <p:spPr>
          <a:xfrm>
            <a:off x="7240335" y="1580967"/>
            <a:ext cx="4432875" cy="20696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  </a:t>
            </a:r>
            <a:r>
              <a:rPr lang="en-GB" sz="1800" dirty="0">
                <a:solidFill>
                  <a:schemeClr val="tx2">
                    <a:lumMod val="60000"/>
                    <a:lumOff val="40000"/>
                  </a:schemeClr>
                </a:solidFill>
              </a:rPr>
              <a:t>QATARI DIAR</a:t>
            </a:r>
          </a:p>
          <a:p>
            <a:endParaRPr lang="en-GB" sz="1800" dirty="0">
              <a:solidFill>
                <a:schemeClr val="tx2">
                  <a:lumMod val="60000"/>
                  <a:lumOff val="40000"/>
                </a:schemeClr>
              </a:solidFill>
            </a:endParaRPr>
          </a:p>
          <a:p>
            <a:r>
              <a:rPr lang="en-GB" sz="1800" b="1" dirty="0">
                <a:solidFill>
                  <a:schemeClr val="bg2">
                    <a:lumMod val="50000"/>
                  </a:schemeClr>
                </a:solidFill>
              </a:rPr>
              <a:t>PROJECT:</a:t>
            </a:r>
            <a:r>
              <a:rPr lang="en-GB" sz="1800" b="1" dirty="0">
                <a:solidFill>
                  <a:schemeClr val="tx2">
                    <a:lumMod val="60000"/>
                    <a:lumOff val="40000"/>
                  </a:schemeClr>
                </a:solidFill>
              </a:rPr>
              <a:t> </a:t>
            </a:r>
            <a:r>
              <a:rPr lang="en-GB" sz="1800" dirty="0">
                <a:solidFill>
                  <a:schemeClr val="tx2">
                    <a:lumMod val="60000"/>
                    <a:lumOff val="40000"/>
                  </a:schemeClr>
                </a:solidFill>
              </a:rPr>
              <a:t>QIB Bank (Messaied Branch)</a:t>
            </a: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Light Fixtures</a:t>
            </a: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p:txBody>
      </p:sp>
      <p:sp>
        <p:nvSpPr>
          <p:cNvPr id="20" name="Title 1"/>
          <p:cNvSpPr txBox="1">
            <a:spLocks/>
          </p:cNvSpPr>
          <p:nvPr/>
        </p:nvSpPr>
        <p:spPr>
          <a:xfrm>
            <a:off x="1147968" y="4386804"/>
            <a:ext cx="4432875" cy="22781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  </a:t>
            </a:r>
            <a:r>
              <a:rPr lang="en-GB" sz="1800" dirty="0">
                <a:solidFill>
                  <a:schemeClr val="tx2">
                    <a:lumMod val="60000"/>
                    <a:lumOff val="40000"/>
                  </a:schemeClr>
                </a:solidFill>
              </a:rPr>
              <a:t>MSHEIREB PROPERTIES</a:t>
            </a:r>
          </a:p>
          <a:p>
            <a:endParaRPr lang="en-GB" sz="1800" dirty="0">
              <a:solidFill>
                <a:schemeClr val="tx2">
                  <a:lumMod val="60000"/>
                  <a:lumOff val="40000"/>
                </a:schemeClr>
              </a:solidFill>
            </a:endParaRPr>
          </a:p>
          <a:p>
            <a:r>
              <a:rPr lang="en-GB" sz="1800" b="1" dirty="0">
                <a:solidFill>
                  <a:schemeClr val="bg2">
                    <a:lumMod val="50000"/>
                  </a:schemeClr>
                </a:solidFill>
              </a:rPr>
              <a:t>PROJECT:</a:t>
            </a:r>
            <a:r>
              <a:rPr lang="en-GB" sz="1800" b="1" dirty="0">
                <a:solidFill>
                  <a:schemeClr val="tx2">
                    <a:lumMod val="60000"/>
                    <a:lumOff val="40000"/>
                  </a:schemeClr>
                </a:solidFill>
              </a:rPr>
              <a:t> </a:t>
            </a:r>
            <a:r>
              <a:rPr lang="en-GB" sz="1800" dirty="0">
                <a:solidFill>
                  <a:schemeClr val="tx2">
                    <a:lumMod val="60000"/>
                    <a:lumOff val="40000"/>
                  </a:schemeClr>
                </a:solidFill>
              </a:rPr>
              <a:t>Al </a:t>
            </a:r>
            <a:r>
              <a:rPr lang="en-GB" sz="1800" dirty="0" err="1">
                <a:solidFill>
                  <a:schemeClr val="tx2">
                    <a:lumMod val="60000"/>
                    <a:lumOff val="40000"/>
                  </a:schemeClr>
                </a:solidFill>
              </a:rPr>
              <a:t>Khaliji</a:t>
            </a:r>
            <a:r>
              <a:rPr lang="en-GB" sz="1800" dirty="0">
                <a:solidFill>
                  <a:schemeClr val="tx2">
                    <a:lumMod val="60000"/>
                    <a:lumOff val="40000"/>
                  </a:schemeClr>
                </a:solidFill>
              </a:rPr>
              <a:t> Bank (2B+G+2F)</a:t>
            </a: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Wingdings" panose="05000000000000000000" pitchFamily="2" charset="2"/>
              <a:buChar char="ü"/>
            </a:pPr>
            <a:r>
              <a:rPr lang="en-GB" sz="1600" dirty="0">
                <a:solidFill>
                  <a:schemeClr val="tx2">
                    <a:lumMod val="60000"/>
                    <a:lumOff val="40000"/>
                  </a:schemeClr>
                </a:solidFill>
              </a:rPr>
              <a:t>Central Battery System</a:t>
            </a: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719" y="753907"/>
            <a:ext cx="4599886" cy="2964873"/>
          </a:xfrm>
          <a:prstGeom prst="rect">
            <a:avLst/>
          </a:prstGeom>
        </p:spPr>
      </p:pic>
      <p:pic>
        <p:nvPicPr>
          <p:cNvPr id="12" name="Picture 11">
            <a:extLst>
              <a:ext uri="{FF2B5EF4-FFF2-40B4-BE49-F238E27FC236}">
                <a16:creationId xmlns:a16="http://schemas.microsoft.com/office/drawing/2014/main" id="{A405591B-2367-4EDE-BAB8-6205BA15BBC9}"/>
              </a:ext>
            </a:extLst>
          </p:cNvPr>
          <p:cNvPicPr>
            <a:picLocks noChangeAspect="1"/>
          </p:cNvPicPr>
          <p:nvPr/>
        </p:nvPicPr>
        <p:blipFill>
          <a:blip r:embed="rId4"/>
          <a:stretch>
            <a:fillRect/>
          </a:stretch>
        </p:blipFill>
        <p:spPr>
          <a:xfrm>
            <a:off x="28947" y="49837"/>
            <a:ext cx="1524502" cy="771708"/>
          </a:xfrm>
          <a:prstGeom prst="rect">
            <a:avLst/>
          </a:prstGeom>
        </p:spPr>
      </p:pic>
    </p:spTree>
    <p:extLst>
      <p:ext uri="{BB962C8B-B14F-4D97-AF65-F5344CB8AC3E}">
        <p14:creationId xmlns:p14="http://schemas.microsoft.com/office/powerpoint/2010/main" val="41744258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7996" y="4422580"/>
            <a:ext cx="4533107" cy="1658614"/>
          </a:xfrm>
          <a:prstGeom prst="rect">
            <a:avLst/>
          </a:prstGeom>
        </p:spPr>
      </p:pic>
      <p:sp>
        <p:nvSpPr>
          <p:cNvPr id="15" name="Rectangle 14"/>
          <p:cNvSpPr/>
          <p:nvPr/>
        </p:nvSpPr>
        <p:spPr>
          <a:xfrm>
            <a:off x="0" y="1230288"/>
            <a:ext cx="413703"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0" y="1231286"/>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916867" y="1230288"/>
            <a:ext cx="5275131"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p:cNvSpPr txBox="1">
            <a:spLocks/>
          </p:cNvSpPr>
          <p:nvPr/>
        </p:nvSpPr>
        <p:spPr>
          <a:xfrm>
            <a:off x="7226028" y="1559024"/>
            <a:ext cx="4432875" cy="3162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a:t>
            </a:r>
            <a:r>
              <a:rPr lang="en-GB" sz="1800" dirty="0">
                <a:solidFill>
                  <a:schemeClr val="bg2">
                    <a:lumMod val="50000"/>
                  </a:schemeClr>
                </a:solidFill>
              </a:rPr>
              <a:t>:</a:t>
            </a:r>
          </a:p>
          <a:p>
            <a:r>
              <a:rPr lang="en-GB" sz="1600" dirty="0">
                <a:solidFill>
                  <a:schemeClr val="tx2">
                    <a:lumMod val="60000"/>
                    <a:lumOff val="40000"/>
                  </a:schemeClr>
                </a:solidFill>
              </a:rPr>
              <a:t>Qatar Islamic Bank</a:t>
            </a:r>
          </a:p>
          <a:p>
            <a:endParaRPr lang="en-GB" sz="1600" dirty="0">
              <a:solidFill>
                <a:schemeClr val="tx2">
                  <a:lumMod val="60000"/>
                  <a:lumOff val="40000"/>
                </a:schemeClr>
              </a:solidFill>
            </a:endParaRPr>
          </a:p>
          <a:p>
            <a:r>
              <a:rPr lang="en-GB" sz="1600" b="1" dirty="0" err="1">
                <a:solidFill>
                  <a:schemeClr val="bg2">
                    <a:lumMod val="50000"/>
                  </a:schemeClr>
                </a:solidFill>
              </a:rPr>
              <a:t>Projects:</a:t>
            </a:r>
            <a:r>
              <a:rPr lang="en-GB" sz="1600" dirty="0" err="1">
                <a:solidFill>
                  <a:schemeClr val="tx2">
                    <a:lumMod val="60000"/>
                    <a:lumOff val="40000"/>
                  </a:schemeClr>
                </a:solidFill>
              </a:rPr>
              <a:t>QIB</a:t>
            </a:r>
            <a:r>
              <a:rPr lang="en-GB" sz="1600" dirty="0">
                <a:solidFill>
                  <a:schemeClr val="tx2">
                    <a:lumMod val="60000"/>
                    <a:lumOff val="40000"/>
                  </a:schemeClr>
                </a:solidFill>
              </a:rPr>
              <a:t> Bank (Messaied Branch)</a:t>
            </a: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PABX System</a:t>
            </a: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08" y="451677"/>
            <a:ext cx="3476625" cy="2819400"/>
          </a:xfrm>
          <a:prstGeom prst="rect">
            <a:avLst/>
          </a:prstGeom>
        </p:spPr>
      </p:pic>
      <p:sp>
        <p:nvSpPr>
          <p:cNvPr id="17" name="Title 1"/>
          <p:cNvSpPr txBox="1">
            <a:spLocks/>
          </p:cNvSpPr>
          <p:nvPr/>
        </p:nvSpPr>
        <p:spPr>
          <a:xfrm>
            <a:off x="1188675" y="3429000"/>
            <a:ext cx="4432875" cy="23030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a:t>
            </a:r>
            <a:r>
              <a:rPr lang="en-GB" sz="1800" dirty="0">
                <a:solidFill>
                  <a:schemeClr val="bg2">
                    <a:lumMod val="50000"/>
                  </a:schemeClr>
                </a:solidFill>
              </a:rPr>
              <a:t>:</a:t>
            </a:r>
          </a:p>
          <a:p>
            <a:r>
              <a:rPr lang="en-GB" sz="1600" dirty="0">
                <a:solidFill>
                  <a:schemeClr val="tx2">
                    <a:lumMod val="60000"/>
                    <a:lumOff val="40000"/>
                  </a:schemeClr>
                </a:solidFill>
              </a:rPr>
              <a:t>Qatar International Bank</a:t>
            </a:r>
          </a:p>
          <a:p>
            <a:endParaRPr lang="en-GB" sz="1600" dirty="0">
              <a:solidFill>
                <a:schemeClr val="tx2">
                  <a:lumMod val="60000"/>
                  <a:lumOff val="40000"/>
                </a:schemeClr>
              </a:solidFill>
            </a:endParaRPr>
          </a:p>
          <a:p>
            <a:r>
              <a:rPr lang="en-GB" sz="1600" b="1" dirty="0">
                <a:solidFill>
                  <a:schemeClr val="bg2">
                    <a:lumMod val="50000"/>
                  </a:schemeClr>
                </a:solidFill>
              </a:rPr>
              <a:t>Projects : </a:t>
            </a:r>
            <a:r>
              <a:rPr lang="en-GB" sz="1600" dirty="0">
                <a:solidFill>
                  <a:schemeClr val="tx2">
                    <a:lumMod val="60000"/>
                    <a:lumOff val="40000"/>
                  </a:schemeClr>
                </a:solidFill>
              </a:rPr>
              <a:t>QIB Hotel</a:t>
            </a: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a:p>
            <a:pPr algn="ctr"/>
            <a:endParaRPr lang="en-GB" sz="1600" dirty="0">
              <a:solidFill>
                <a:schemeClr val="tx2">
                  <a:lumMod val="60000"/>
                  <a:lumOff val="40000"/>
                </a:schemeClr>
              </a:solidFill>
            </a:endParaRPr>
          </a:p>
        </p:txBody>
      </p:sp>
      <p:pic>
        <p:nvPicPr>
          <p:cNvPr id="12" name="Picture 11">
            <a:extLst>
              <a:ext uri="{FF2B5EF4-FFF2-40B4-BE49-F238E27FC236}">
                <a16:creationId xmlns:a16="http://schemas.microsoft.com/office/drawing/2014/main" id="{48AF4F59-D5B0-4984-A180-302C0FDEC82C}"/>
              </a:ext>
            </a:extLst>
          </p:cNvPr>
          <p:cNvPicPr>
            <a:picLocks noChangeAspect="1"/>
          </p:cNvPicPr>
          <p:nvPr/>
        </p:nvPicPr>
        <p:blipFill>
          <a:blip r:embed="rId4"/>
          <a:stretch>
            <a:fillRect/>
          </a:stretch>
        </p:blipFill>
        <p:spPr>
          <a:xfrm>
            <a:off x="0" y="88340"/>
            <a:ext cx="1524502" cy="771708"/>
          </a:xfrm>
          <a:prstGeom prst="rect">
            <a:avLst/>
          </a:prstGeom>
        </p:spPr>
      </p:pic>
    </p:spTree>
    <p:extLst>
      <p:ext uri="{BB962C8B-B14F-4D97-AF65-F5344CB8AC3E}">
        <p14:creationId xmlns:p14="http://schemas.microsoft.com/office/powerpoint/2010/main" val="30392051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16869" y="1230288"/>
            <a:ext cx="5275131"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0" y="1230288"/>
            <a:ext cx="413703"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0" y="1231286"/>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p:cNvSpPr txBox="1">
            <a:spLocks/>
          </p:cNvSpPr>
          <p:nvPr/>
        </p:nvSpPr>
        <p:spPr>
          <a:xfrm>
            <a:off x="1309020" y="3685592"/>
            <a:ext cx="4432875" cy="33730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a:t>
            </a:r>
            <a:r>
              <a:rPr lang="en-GB" sz="1800" dirty="0">
                <a:solidFill>
                  <a:schemeClr val="bg2">
                    <a:lumMod val="50000"/>
                  </a:schemeClr>
                </a:solidFill>
              </a:rPr>
              <a:t>:</a:t>
            </a:r>
          </a:p>
          <a:p>
            <a:r>
              <a:rPr lang="en-GB" sz="1800" dirty="0">
                <a:solidFill>
                  <a:schemeClr val="tx2">
                    <a:lumMod val="60000"/>
                    <a:lumOff val="40000"/>
                  </a:schemeClr>
                </a:solidFill>
              </a:rPr>
              <a:t>KAHRAMAA</a:t>
            </a:r>
          </a:p>
          <a:p>
            <a:endParaRPr lang="en-GB" sz="1800" dirty="0">
              <a:solidFill>
                <a:schemeClr val="tx2">
                  <a:lumMod val="60000"/>
                  <a:lumOff val="40000"/>
                </a:schemeClr>
              </a:solidFill>
            </a:endParaRPr>
          </a:p>
          <a:p>
            <a:r>
              <a:rPr lang="en-GB" sz="1800" b="1" dirty="0">
                <a:solidFill>
                  <a:schemeClr val="bg2">
                    <a:lumMod val="50000"/>
                  </a:schemeClr>
                </a:solidFill>
              </a:rPr>
              <a:t>Projects:</a:t>
            </a:r>
          </a:p>
          <a:p>
            <a:r>
              <a:rPr lang="en-GB" sz="1800" dirty="0">
                <a:solidFill>
                  <a:schemeClr val="tx2">
                    <a:lumMod val="60000"/>
                    <a:lumOff val="40000"/>
                  </a:schemeClr>
                </a:solidFill>
              </a:rPr>
              <a:t>Al </a:t>
            </a:r>
            <a:r>
              <a:rPr lang="en-GB" sz="1800" dirty="0" err="1">
                <a:solidFill>
                  <a:schemeClr val="tx2">
                    <a:lumMod val="60000"/>
                    <a:lumOff val="40000"/>
                  </a:schemeClr>
                </a:solidFill>
              </a:rPr>
              <a:t>Thumama</a:t>
            </a:r>
            <a:r>
              <a:rPr lang="en-GB" sz="1800" dirty="0">
                <a:solidFill>
                  <a:schemeClr val="tx2">
                    <a:lumMod val="60000"/>
                    <a:lumOff val="40000"/>
                  </a:schemeClr>
                </a:solidFill>
              </a:rPr>
              <a:t> Branch</a:t>
            </a: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Gate Barriers</a:t>
            </a:r>
          </a:p>
          <a:p>
            <a:pPr marL="285750" indent="-285750">
              <a:buFont typeface="Wingdings" panose="05000000000000000000" pitchFamily="2" charset="2"/>
              <a:buChar char="ü"/>
            </a:pPr>
            <a:r>
              <a:rPr lang="en-GB" sz="1600" dirty="0">
                <a:solidFill>
                  <a:schemeClr val="tx2">
                    <a:lumMod val="60000"/>
                    <a:lumOff val="40000"/>
                  </a:schemeClr>
                </a:solidFill>
              </a:rPr>
              <a:t>Access Control</a:t>
            </a:r>
          </a:p>
          <a:p>
            <a:pPr marL="285750" indent="-285750">
              <a:buFont typeface="Wingdings" panose="05000000000000000000" pitchFamily="2" charset="2"/>
              <a:buChar char="ü"/>
            </a:pPr>
            <a:r>
              <a:rPr lang="en-GB" sz="1600" dirty="0">
                <a:solidFill>
                  <a:schemeClr val="tx2">
                    <a:lumMod val="60000"/>
                    <a:lumOff val="40000"/>
                  </a:schemeClr>
                </a:solidFill>
              </a:rPr>
              <a:t>Turnstiles</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020" y="573515"/>
            <a:ext cx="3744425" cy="2359988"/>
          </a:xfrm>
          <a:prstGeom prst="rect">
            <a:avLst/>
          </a:prstGeom>
        </p:spPr>
      </p:pic>
      <p:sp>
        <p:nvSpPr>
          <p:cNvPr id="16" name="Title 1"/>
          <p:cNvSpPr txBox="1">
            <a:spLocks/>
          </p:cNvSpPr>
          <p:nvPr/>
        </p:nvSpPr>
        <p:spPr>
          <a:xfrm>
            <a:off x="8037792" y="1469253"/>
            <a:ext cx="4432875" cy="26205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a:t>
            </a:r>
            <a:r>
              <a:rPr lang="en-GB" sz="1800" dirty="0">
                <a:solidFill>
                  <a:schemeClr val="bg2">
                    <a:lumMod val="50000"/>
                  </a:schemeClr>
                </a:solidFill>
              </a:rPr>
              <a:t>:</a:t>
            </a:r>
          </a:p>
          <a:p>
            <a:r>
              <a:rPr lang="en-GB" sz="1800" dirty="0">
                <a:solidFill>
                  <a:schemeClr val="tx2">
                    <a:lumMod val="60000"/>
                    <a:lumOff val="40000"/>
                  </a:schemeClr>
                </a:solidFill>
              </a:rPr>
              <a:t>KATARA HOSPITALITY</a:t>
            </a:r>
          </a:p>
          <a:p>
            <a:endParaRPr lang="en-GB" sz="1800" dirty="0">
              <a:solidFill>
                <a:schemeClr val="tx2">
                  <a:lumMod val="60000"/>
                  <a:lumOff val="40000"/>
                </a:schemeClr>
              </a:solidFill>
            </a:endParaRPr>
          </a:p>
          <a:p>
            <a:r>
              <a:rPr lang="en-GB" sz="1800" b="1" dirty="0">
                <a:solidFill>
                  <a:schemeClr val="bg2">
                    <a:lumMod val="50000"/>
                  </a:schemeClr>
                </a:solidFill>
              </a:rPr>
              <a:t>SYSTEMS IMPLEMENTED BY REMAL</a:t>
            </a:r>
            <a:r>
              <a:rPr lang="en-GB" sz="1800" b="1" dirty="0">
                <a:solidFill>
                  <a:schemeClr val="tx2">
                    <a:lumMod val="60000"/>
                    <a:lumOff val="40000"/>
                  </a:schemeClr>
                </a:solidFill>
              </a:rPr>
              <a:t>: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AV</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Wingdings" panose="05000000000000000000" pitchFamily="2" charset="2"/>
              <a:buChar char="ü"/>
            </a:pPr>
            <a:r>
              <a:rPr lang="en-GB" sz="1600" dirty="0">
                <a:solidFill>
                  <a:schemeClr val="tx2">
                    <a:lumMod val="60000"/>
                    <a:lumOff val="40000"/>
                  </a:schemeClr>
                </a:solidFill>
              </a:rPr>
              <a:t>Lighting</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4497" y="3590276"/>
            <a:ext cx="2479874" cy="2279480"/>
          </a:xfrm>
          <a:prstGeom prst="rect">
            <a:avLst/>
          </a:prstGeom>
        </p:spPr>
      </p:pic>
      <p:pic>
        <p:nvPicPr>
          <p:cNvPr id="10" name="Picture 9">
            <a:extLst>
              <a:ext uri="{FF2B5EF4-FFF2-40B4-BE49-F238E27FC236}">
                <a16:creationId xmlns:a16="http://schemas.microsoft.com/office/drawing/2014/main" id="{027AEBAA-AF0F-4554-BA9B-879C94B0DCC3}"/>
              </a:ext>
            </a:extLst>
          </p:cNvPr>
          <p:cNvPicPr>
            <a:picLocks noChangeAspect="1"/>
          </p:cNvPicPr>
          <p:nvPr/>
        </p:nvPicPr>
        <p:blipFill>
          <a:blip r:embed="rId4"/>
          <a:stretch>
            <a:fillRect/>
          </a:stretch>
        </p:blipFill>
        <p:spPr>
          <a:xfrm>
            <a:off x="0" y="11949"/>
            <a:ext cx="1524502" cy="771708"/>
          </a:xfrm>
          <a:prstGeom prst="rect">
            <a:avLst/>
          </a:prstGeom>
        </p:spPr>
      </p:pic>
    </p:spTree>
    <p:extLst>
      <p:ext uri="{BB962C8B-B14F-4D97-AF65-F5344CB8AC3E}">
        <p14:creationId xmlns:p14="http://schemas.microsoft.com/office/powerpoint/2010/main" val="27607114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230288"/>
            <a:ext cx="413703"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0" y="1231286"/>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923292" y="1230288"/>
            <a:ext cx="5275131"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p:cNvSpPr txBox="1">
            <a:spLocks/>
          </p:cNvSpPr>
          <p:nvPr/>
        </p:nvSpPr>
        <p:spPr>
          <a:xfrm>
            <a:off x="1223157" y="4384786"/>
            <a:ext cx="4432875" cy="24641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 </a:t>
            </a:r>
            <a:r>
              <a:rPr lang="en-GB" sz="1800" dirty="0">
                <a:solidFill>
                  <a:schemeClr val="bg2">
                    <a:lumMod val="50000"/>
                  </a:schemeClr>
                </a:solidFill>
              </a:rPr>
              <a:t>: </a:t>
            </a:r>
            <a:r>
              <a:rPr lang="en-GB" sz="1800" dirty="0">
                <a:solidFill>
                  <a:schemeClr val="tx2">
                    <a:lumMod val="60000"/>
                    <a:lumOff val="40000"/>
                  </a:schemeClr>
                </a:solidFill>
              </a:rPr>
              <a:t>Porto Arabia</a:t>
            </a:r>
          </a:p>
          <a:p>
            <a:endParaRPr lang="en-GB" sz="1800" dirty="0">
              <a:solidFill>
                <a:schemeClr val="tx2">
                  <a:lumMod val="60000"/>
                  <a:lumOff val="40000"/>
                </a:schemeClr>
              </a:solidFill>
            </a:endParaRPr>
          </a:p>
          <a:p>
            <a:r>
              <a:rPr lang="en-GB" sz="1800" b="1" dirty="0">
                <a:solidFill>
                  <a:schemeClr val="bg2">
                    <a:lumMod val="50000"/>
                  </a:schemeClr>
                </a:solidFill>
              </a:rPr>
              <a:t>SYSTEMS IMPLEMENTED BY REMAL</a:t>
            </a:r>
            <a:r>
              <a:rPr lang="en-GB" sz="1800" b="1" dirty="0">
                <a:solidFill>
                  <a:schemeClr val="tx2">
                    <a:lumMod val="60000"/>
                    <a:lumOff val="40000"/>
                  </a:schemeClr>
                </a:solidFill>
              </a:rPr>
              <a:t>: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AV</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Wingdings" panose="05000000000000000000" pitchFamily="2" charset="2"/>
              <a:buChar char="ü"/>
            </a:pPr>
            <a:r>
              <a:rPr lang="en-GB" sz="1600" dirty="0">
                <a:solidFill>
                  <a:schemeClr val="tx2">
                    <a:lumMod val="60000"/>
                    <a:lumOff val="40000"/>
                  </a:schemeClr>
                </a:solidFill>
              </a:rPr>
              <a:t>Lighting</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pic>
        <p:nvPicPr>
          <p:cNvPr id="19"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5251" y="1230288"/>
            <a:ext cx="4430781" cy="2773465"/>
          </a:xfr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1723" y="3674220"/>
            <a:ext cx="4652799" cy="2595934"/>
          </a:xfrm>
          <a:prstGeom prst="rect">
            <a:avLst/>
          </a:prstGeom>
        </p:spPr>
      </p:pic>
      <p:sp>
        <p:nvSpPr>
          <p:cNvPr id="21" name="Title 1"/>
          <p:cNvSpPr txBox="1">
            <a:spLocks/>
          </p:cNvSpPr>
          <p:nvPr/>
        </p:nvSpPr>
        <p:spPr>
          <a:xfrm>
            <a:off x="7271723" y="1230288"/>
            <a:ext cx="4432875" cy="2443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 </a:t>
            </a:r>
            <a:r>
              <a:rPr lang="en-GB" sz="1800" dirty="0">
                <a:solidFill>
                  <a:schemeClr val="bg2">
                    <a:lumMod val="50000"/>
                  </a:schemeClr>
                </a:solidFill>
              </a:rPr>
              <a:t>: </a:t>
            </a:r>
            <a:r>
              <a:rPr lang="en-GB" sz="1800" dirty="0" err="1">
                <a:solidFill>
                  <a:schemeClr val="tx2">
                    <a:lumMod val="60000"/>
                    <a:lumOff val="40000"/>
                  </a:schemeClr>
                </a:solidFill>
              </a:rPr>
              <a:t>Msheireb</a:t>
            </a:r>
            <a:r>
              <a:rPr lang="en-GB" sz="1800" dirty="0">
                <a:solidFill>
                  <a:schemeClr val="tx2">
                    <a:lumMod val="60000"/>
                    <a:lumOff val="40000"/>
                  </a:schemeClr>
                </a:solidFill>
              </a:rPr>
              <a:t> Properties</a:t>
            </a:r>
          </a:p>
          <a:p>
            <a:r>
              <a:rPr lang="en-GB" sz="1800" dirty="0">
                <a:solidFill>
                  <a:schemeClr val="tx2">
                    <a:lumMod val="60000"/>
                    <a:lumOff val="40000"/>
                  </a:schemeClr>
                </a:solidFill>
              </a:rPr>
              <a:t> </a:t>
            </a: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Central Battery</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pic>
        <p:nvPicPr>
          <p:cNvPr id="12" name="Picture 11">
            <a:extLst>
              <a:ext uri="{FF2B5EF4-FFF2-40B4-BE49-F238E27FC236}">
                <a16:creationId xmlns:a16="http://schemas.microsoft.com/office/drawing/2014/main" id="{EBA29503-05F7-4BB0-82B2-580316DCA7F8}"/>
              </a:ext>
            </a:extLst>
          </p:cNvPr>
          <p:cNvPicPr>
            <a:picLocks noChangeAspect="1"/>
          </p:cNvPicPr>
          <p:nvPr/>
        </p:nvPicPr>
        <p:blipFill>
          <a:blip r:embed="rId4"/>
          <a:stretch>
            <a:fillRect/>
          </a:stretch>
        </p:blipFill>
        <p:spPr>
          <a:xfrm>
            <a:off x="78284" y="9097"/>
            <a:ext cx="1524502" cy="771708"/>
          </a:xfrm>
          <a:prstGeom prst="rect">
            <a:avLst/>
          </a:prstGeom>
        </p:spPr>
      </p:pic>
    </p:spTree>
    <p:extLst>
      <p:ext uri="{BB962C8B-B14F-4D97-AF65-F5344CB8AC3E}">
        <p14:creationId xmlns:p14="http://schemas.microsoft.com/office/powerpoint/2010/main" val="25590451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230288"/>
            <a:ext cx="413703"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0" y="1231286"/>
            <a:ext cx="540447"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923292" y="1230288"/>
            <a:ext cx="5275131" cy="5293360"/>
          </a:xfrm>
          <a:prstGeom prst="rect">
            <a:avLst/>
          </a:prstGeom>
          <a:solidFill>
            <a:schemeClr val="tx1">
              <a:lumMod val="85000"/>
              <a:lumOff val="1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7344418" y="1538260"/>
            <a:ext cx="4432875" cy="2602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CLIENT</a:t>
            </a:r>
            <a:r>
              <a:rPr lang="en-GB" sz="1800" dirty="0">
                <a:solidFill>
                  <a:schemeClr val="bg2">
                    <a:lumMod val="50000"/>
                  </a:schemeClr>
                </a:solidFill>
              </a:rPr>
              <a:t>:</a:t>
            </a:r>
            <a:r>
              <a:rPr lang="en-GB" sz="1800" dirty="0">
                <a:solidFill>
                  <a:schemeClr val="tx2">
                    <a:lumMod val="60000"/>
                    <a:lumOff val="40000"/>
                  </a:schemeClr>
                </a:solidFill>
              </a:rPr>
              <a:t>AL  Meera</a:t>
            </a:r>
          </a:p>
          <a:p>
            <a:endParaRPr lang="en-GB" sz="1800" dirty="0">
              <a:solidFill>
                <a:schemeClr val="tx2">
                  <a:lumMod val="60000"/>
                  <a:lumOff val="40000"/>
                </a:schemeClr>
              </a:solidFill>
            </a:endParaRP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CCTV</a:t>
            </a:r>
          </a:p>
          <a:p>
            <a:pPr marL="285750" indent="-285750">
              <a:buFont typeface="Wingdings" panose="05000000000000000000" pitchFamily="2" charset="2"/>
              <a:buChar char="ü"/>
            </a:pPr>
            <a:r>
              <a:rPr lang="en-GB" sz="1600" dirty="0">
                <a:solidFill>
                  <a:schemeClr val="tx2">
                    <a:lumMod val="60000"/>
                    <a:lumOff val="40000"/>
                  </a:schemeClr>
                </a:solidFill>
              </a:rPr>
              <a:t>Fire Alarm</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040" y="4194325"/>
            <a:ext cx="3633633" cy="112541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902" y="1230288"/>
            <a:ext cx="4247818" cy="2494262"/>
          </a:xfrm>
          <a:prstGeom prst="rect">
            <a:avLst/>
          </a:prstGeom>
        </p:spPr>
      </p:pic>
      <p:sp>
        <p:nvSpPr>
          <p:cNvPr id="9" name="Title 1"/>
          <p:cNvSpPr txBox="1">
            <a:spLocks/>
          </p:cNvSpPr>
          <p:nvPr/>
        </p:nvSpPr>
        <p:spPr>
          <a:xfrm>
            <a:off x="1420373" y="4205345"/>
            <a:ext cx="4432875" cy="2494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r>
              <a:rPr lang="en-GB" sz="1800" b="1" dirty="0">
                <a:solidFill>
                  <a:schemeClr val="bg2">
                    <a:lumMod val="50000"/>
                  </a:schemeClr>
                </a:solidFill>
              </a:rPr>
              <a:t>PROJECT:</a:t>
            </a:r>
            <a:r>
              <a:rPr lang="en-GB" sz="1800" dirty="0">
                <a:solidFill>
                  <a:schemeClr val="tx2">
                    <a:lumMod val="60000"/>
                    <a:lumOff val="40000"/>
                  </a:schemeClr>
                </a:solidFill>
              </a:rPr>
              <a:t>CENTRAL MARKET</a:t>
            </a:r>
          </a:p>
          <a:p>
            <a:endParaRPr lang="en-GB" sz="1800" dirty="0">
              <a:solidFill>
                <a:schemeClr val="tx2">
                  <a:lumMod val="60000"/>
                  <a:lumOff val="40000"/>
                </a:schemeClr>
              </a:solidFill>
            </a:endParaRPr>
          </a:p>
          <a:p>
            <a:r>
              <a:rPr lang="en-GB" sz="1800" b="1" dirty="0">
                <a:solidFill>
                  <a:schemeClr val="bg2">
                    <a:lumMod val="50000"/>
                  </a:schemeClr>
                </a:solidFill>
              </a:rPr>
              <a:t>SYSTEMS IMPLEMENTED BY REMAL: </a:t>
            </a:r>
          </a:p>
          <a:p>
            <a:pPr marL="285750" indent="-285750">
              <a:buFont typeface="Wingdings" panose="05000000000000000000" pitchFamily="2" charset="2"/>
              <a:buChar char="ü"/>
            </a:pPr>
            <a:r>
              <a:rPr lang="en-GB" sz="1600" dirty="0">
                <a:solidFill>
                  <a:schemeClr val="tx2">
                    <a:lumMod val="60000"/>
                    <a:lumOff val="40000"/>
                  </a:schemeClr>
                </a:solidFill>
              </a:rPr>
              <a:t>Lighting</a:t>
            </a:r>
          </a:p>
          <a:p>
            <a:pPr marL="285750" indent="-285750">
              <a:buFont typeface="Wingdings" panose="05000000000000000000" pitchFamily="2" charset="2"/>
              <a:buChar char="ü"/>
            </a:pPr>
            <a:r>
              <a:rPr lang="en-GB" sz="1600" dirty="0">
                <a:solidFill>
                  <a:schemeClr val="tx2">
                    <a:lumMod val="60000"/>
                    <a:lumOff val="40000"/>
                  </a:schemeClr>
                </a:solidFill>
              </a:rPr>
              <a:t>Structured Cabling</a:t>
            </a: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a:p>
            <a:pPr marL="285750" indent="-285750">
              <a:buFont typeface="Arial" panose="020B0604020202020204" pitchFamily="34" charset="0"/>
              <a:buChar char="•"/>
            </a:pPr>
            <a:endParaRPr lang="en-GB" sz="1800" dirty="0">
              <a:solidFill>
                <a:schemeClr val="tx2">
                  <a:lumMod val="60000"/>
                  <a:lumOff val="40000"/>
                </a:schemeClr>
              </a:solidFill>
            </a:endParaRPr>
          </a:p>
        </p:txBody>
      </p:sp>
      <p:pic>
        <p:nvPicPr>
          <p:cNvPr id="11" name="Picture 10">
            <a:extLst>
              <a:ext uri="{FF2B5EF4-FFF2-40B4-BE49-F238E27FC236}">
                <a16:creationId xmlns:a16="http://schemas.microsoft.com/office/drawing/2014/main" id="{B4D16CFF-C046-4992-8953-30A7A20D37E2}"/>
              </a:ext>
            </a:extLst>
          </p:cNvPr>
          <p:cNvPicPr>
            <a:picLocks noChangeAspect="1"/>
          </p:cNvPicPr>
          <p:nvPr/>
        </p:nvPicPr>
        <p:blipFill>
          <a:blip r:embed="rId4"/>
          <a:stretch>
            <a:fillRect/>
          </a:stretch>
        </p:blipFill>
        <p:spPr>
          <a:xfrm>
            <a:off x="0" y="30792"/>
            <a:ext cx="1524502" cy="771708"/>
          </a:xfrm>
          <a:prstGeom prst="rect">
            <a:avLst/>
          </a:prstGeom>
        </p:spPr>
      </p:pic>
    </p:spTree>
    <p:extLst>
      <p:ext uri="{BB962C8B-B14F-4D97-AF65-F5344CB8AC3E}">
        <p14:creationId xmlns:p14="http://schemas.microsoft.com/office/powerpoint/2010/main" val="41060933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CAE96A-F2A6-4F5D-89C7-2DDD70568293}"/>
              </a:ext>
            </a:extLst>
          </p:cNvPr>
          <p:cNvPicPr>
            <a:picLocks noChangeAspect="1"/>
          </p:cNvPicPr>
          <p:nvPr/>
        </p:nvPicPr>
        <p:blipFill>
          <a:blip r:embed="rId2"/>
          <a:stretch>
            <a:fillRect/>
          </a:stretch>
        </p:blipFill>
        <p:spPr>
          <a:xfrm>
            <a:off x="566152" y="2525464"/>
            <a:ext cx="3569848" cy="1807069"/>
          </a:xfrm>
          <a:prstGeom prst="rect">
            <a:avLst/>
          </a:prstGeom>
        </p:spPr>
      </p:pic>
      <p:sp>
        <p:nvSpPr>
          <p:cNvPr id="8" name="Rectangle 7">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F7E53-4AB1-43F4-9EED-4BD983269C69}"/>
              </a:ext>
            </a:extLst>
          </p:cNvPr>
          <p:cNvSpPr>
            <a:spLocks noGrp="1"/>
          </p:cNvSpPr>
          <p:nvPr>
            <p:ph type="title"/>
          </p:nvPr>
        </p:nvSpPr>
        <p:spPr>
          <a:xfrm>
            <a:off x="4083809" y="1125620"/>
            <a:ext cx="6766078" cy="4927601"/>
          </a:xfrm>
        </p:spPr>
        <p:txBody>
          <a:bodyPr vert="horz" lIns="91440" tIns="45720" rIns="91440" bIns="45720" rtlCol="0" anchor="ctr">
            <a:normAutofit/>
          </a:bodyPr>
          <a:lstStyle/>
          <a:p>
            <a:pPr algn="ctr"/>
            <a:r>
              <a:rPr lang="en-US" sz="2000" kern="1200" dirty="0">
                <a:solidFill>
                  <a:schemeClr val="bg1">
                    <a:lumMod val="50000"/>
                  </a:schemeClr>
                </a:solidFill>
                <a:latin typeface="+mj-lt"/>
                <a:ea typeface="+mj-ea"/>
                <a:cs typeface="+mj-cs"/>
              </a:rPr>
              <a:t>ANY QUESTIONS?</a:t>
            </a:r>
            <a:br>
              <a:rPr lang="en-US" sz="2400" kern="1200" dirty="0">
                <a:solidFill>
                  <a:schemeClr val="bg1">
                    <a:lumMod val="50000"/>
                  </a:schemeClr>
                </a:solidFill>
                <a:latin typeface="+mj-lt"/>
                <a:ea typeface="+mj-ea"/>
                <a:cs typeface="+mj-cs"/>
              </a:rPr>
            </a:br>
            <a:br>
              <a:rPr lang="en-US" sz="2400" kern="1200" dirty="0">
                <a:solidFill>
                  <a:schemeClr val="bg1">
                    <a:lumMod val="50000"/>
                  </a:schemeClr>
                </a:solidFill>
                <a:latin typeface="+mj-lt"/>
                <a:ea typeface="+mj-ea"/>
                <a:cs typeface="+mj-cs"/>
              </a:rPr>
            </a:br>
            <a:r>
              <a:rPr lang="en-US" sz="4000" kern="1200" dirty="0">
                <a:solidFill>
                  <a:schemeClr val="bg1">
                    <a:lumMod val="50000"/>
                  </a:schemeClr>
                </a:solidFill>
                <a:latin typeface="+mj-lt"/>
                <a:ea typeface="+mj-ea"/>
                <a:cs typeface="+mj-cs"/>
              </a:rPr>
              <a:t>THANK YOU!</a:t>
            </a:r>
          </a:p>
        </p:txBody>
      </p:sp>
      <p:cxnSp>
        <p:nvCxnSpPr>
          <p:cNvPr id="16" name="Straight Connector 9">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658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326441" y="1109707"/>
            <a:ext cx="3666308"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COMPANY</a:t>
            </a:r>
            <a:r>
              <a:rPr lang="en-GB" sz="3200" dirty="0">
                <a:solidFill>
                  <a:schemeClr val="tx1">
                    <a:lumMod val="65000"/>
                    <a:lumOff val="35000"/>
                  </a:schemeClr>
                </a:solidFill>
              </a:rPr>
              <a:t> </a:t>
            </a:r>
            <a:r>
              <a:rPr lang="en-GB" sz="3200" dirty="0">
                <a:solidFill>
                  <a:schemeClr val="tx2">
                    <a:lumMod val="60000"/>
                    <a:lumOff val="40000"/>
                  </a:schemeClr>
                </a:solidFill>
              </a:rPr>
              <a:t>TIMELINE</a:t>
            </a:r>
            <a:endParaRPr lang="en-GB" sz="3200" dirty="0"/>
          </a:p>
        </p:txBody>
      </p:sp>
      <p:cxnSp>
        <p:nvCxnSpPr>
          <p:cNvPr id="3" name="Straight Connector 2">
            <a:extLst>
              <a:ext uri="{FF2B5EF4-FFF2-40B4-BE49-F238E27FC236}">
                <a16:creationId xmlns:a16="http://schemas.microsoft.com/office/drawing/2014/main" id="{F272CB9A-11DA-403F-8A2C-8ACABB9E55E3}"/>
              </a:ext>
            </a:extLst>
          </p:cNvPr>
          <p:cNvCxnSpPr>
            <a:stCxn id="27" idx="6"/>
            <a:endCxn id="35" idx="2"/>
          </p:cNvCxnSpPr>
          <p:nvPr/>
        </p:nvCxnSpPr>
        <p:spPr>
          <a:xfrm>
            <a:off x="5062387" y="3995319"/>
            <a:ext cx="222890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7E87360-F24A-47BA-928F-2F0179FA8620}"/>
              </a:ext>
            </a:extLst>
          </p:cNvPr>
          <p:cNvCxnSpPr>
            <a:stCxn id="35" idx="6"/>
            <a:endCxn id="43" idx="2"/>
          </p:cNvCxnSpPr>
          <p:nvPr/>
        </p:nvCxnSpPr>
        <p:spPr>
          <a:xfrm>
            <a:off x="7481789" y="3995319"/>
            <a:ext cx="166735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8346D99-21A2-4F27-AB30-6BF25A60C3AC}"/>
              </a:ext>
            </a:extLst>
          </p:cNvPr>
          <p:cNvCxnSpPr>
            <a:cxnSpLocks/>
            <a:stCxn id="44" idx="2"/>
            <a:endCxn id="80" idx="2"/>
          </p:cNvCxnSpPr>
          <p:nvPr/>
        </p:nvCxnSpPr>
        <p:spPr>
          <a:xfrm rot="10800000" flipH="1">
            <a:off x="9030076" y="3995061"/>
            <a:ext cx="1905623" cy="2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92DD698-41EA-44B3-A338-53428D7D5050}"/>
              </a:ext>
            </a:extLst>
          </p:cNvPr>
          <p:cNvCxnSpPr>
            <a:stCxn id="20" idx="6"/>
            <a:endCxn id="28" idx="2"/>
          </p:cNvCxnSpPr>
          <p:nvPr/>
        </p:nvCxnSpPr>
        <p:spPr>
          <a:xfrm>
            <a:off x="3169758" y="3995319"/>
            <a:ext cx="158306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41C71E-E08E-4C35-AF33-12A46FFB4E28}"/>
              </a:ext>
            </a:extLst>
          </p:cNvPr>
          <p:cNvCxnSpPr>
            <a:stCxn id="11" idx="6"/>
          </p:cNvCxnSpPr>
          <p:nvPr/>
        </p:nvCxnSpPr>
        <p:spPr>
          <a:xfrm>
            <a:off x="1151277" y="3995319"/>
            <a:ext cx="170891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AF54DAFC-72BF-4C18-B451-30110FC8EBCC}"/>
              </a:ext>
            </a:extLst>
          </p:cNvPr>
          <p:cNvSpPr/>
          <p:nvPr/>
        </p:nvSpPr>
        <p:spPr>
          <a:xfrm>
            <a:off x="596446"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6AB54977-33F8-4105-824C-3D0C493D5B00}"/>
              </a:ext>
            </a:extLst>
          </p:cNvPr>
          <p:cNvCxnSpPr>
            <a:cxnSpLocks/>
            <a:endCxn id="11" idx="2"/>
          </p:cNvCxnSpPr>
          <p:nvPr/>
        </p:nvCxnSpPr>
        <p:spPr>
          <a:xfrm>
            <a:off x="0" y="3995319"/>
            <a:ext cx="96077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ADB8234-7655-4312-99D5-ACC91B4B894B}"/>
              </a:ext>
            </a:extLst>
          </p:cNvPr>
          <p:cNvSpPr/>
          <p:nvPr/>
        </p:nvSpPr>
        <p:spPr>
          <a:xfrm>
            <a:off x="960777"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ircle: Hollow 8">
            <a:extLst>
              <a:ext uri="{FF2B5EF4-FFF2-40B4-BE49-F238E27FC236}">
                <a16:creationId xmlns:a16="http://schemas.microsoft.com/office/drawing/2014/main" id="{868629C6-9D56-44C4-A90C-D16F2E7AA94B}"/>
              </a:ext>
            </a:extLst>
          </p:cNvPr>
          <p:cNvSpPr/>
          <p:nvPr/>
        </p:nvSpPr>
        <p:spPr>
          <a:xfrm>
            <a:off x="841714"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ircle: Hollow 9">
            <a:extLst>
              <a:ext uri="{FF2B5EF4-FFF2-40B4-BE49-F238E27FC236}">
                <a16:creationId xmlns:a16="http://schemas.microsoft.com/office/drawing/2014/main" id="{1E0E5245-3E9D-45CB-A2A2-78E37536928E}"/>
              </a:ext>
            </a:extLst>
          </p:cNvPr>
          <p:cNvSpPr/>
          <p:nvPr/>
        </p:nvSpPr>
        <p:spPr>
          <a:xfrm>
            <a:off x="708842"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4" name="Straight Connector 13">
            <a:extLst>
              <a:ext uri="{FF2B5EF4-FFF2-40B4-BE49-F238E27FC236}">
                <a16:creationId xmlns:a16="http://schemas.microsoft.com/office/drawing/2014/main" id="{1B8353AA-1A28-4FAD-AF44-130B899BAAE4}"/>
              </a:ext>
            </a:extLst>
          </p:cNvPr>
          <p:cNvCxnSpPr>
            <a:cxnSpLocks/>
          </p:cNvCxnSpPr>
          <p:nvPr/>
        </p:nvCxnSpPr>
        <p:spPr>
          <a:xfrm flipV="1">
            <a:off x="1056028"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6B49B4F-63E8-4430-9059-553CBCA3AB43}"/>
              </a:ext>
            </a:extLst>
          </p:cNvPr>
          <p:cNvSpPr/>
          <p:nvPr/>
        </p:nvSpPr>
        <p:spPr>
          <a:xfrm>
            <a:off x="993907"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959B938-7387-4E6C-B81C-CA1B61488588}"/>
              </a:ext>
            </a:extLst>
          </p:cNvPr>
          <p:cNvSpPr txBox="1"/>
          <p:nvPr/>
        </p:nvSpPr>
        <p:spPr>
          <a:xfrm>
            <a:off x="298334" y="2961830"/>
            <a:ext cx="1515386" cy="646331"/>
          </a:xfrm>
          <a:prstGeom prst="rect">
            <a:avLst/>
          </a:prstGeom>
          <a:noFill/>
        </p:spPr>
        <p:txBody>
          <a:bodyPr wrap="square" rtlCol="0">
            <a:spAutoFit/>
          </a:bodyPr>
          <a:lstStyle/>
          <a:p>
            <a:pPr algn="ctr"/>
            <a:r>
              <a:rPr lang="en-US" sz="3600" dirty="0">
                <a:solidFill>
                  <a:srgbClr val="03A1A4"/>
                </a:solidFill>
                <a:latin typeface="Century Gothic" panose="020B0502020202020204" pitchFamily="34" charset="0"/>
              </a:rPr>
              <a:t>2011</a:t>
            </a:r>
          </a:p>
        </p:txBody>
      </p:sp>
      <p:sp>
        <p:nvSpPr>
          <p:cNvPr id="17" name="TextBox 16">
            <a:extLst>
              <a:ext uri="{FF2B5EF4-FFF2-40B4-BE49-F238E27FC236}">
                <a16:creationId xmlns:a16="http://schemas.microsoft.com/office/drawing/2014/main" id="{E623F98E-5FFF-4701-A99F-87B202C66033}"/>
              </a:ext>
            </a:extLst>
          </p:cNvPr>
          <p:cNvSpPr txBox="1"/>
          <p:nvPr/>
        </p:nvSpPr>
        <p:spPr>
          <a:xfrm>
            <a:off x="46138" y="5477991"/>
            <a:ext cx="3201043" cy="738664"/>
          </a:xfrm>
          <a:prstGeom prst="rect">
            <a:avLst/>
          </a:prstGeom>
          <a:noFill/>
        </p:spPr>
        <p:txBody>
          <a:bodyPr wrap="square" rtlCol="0">
            <a:spAutoFit/>
          </a:bodyPr>
          <a:lstStyle/>
          <a:p>
            <a:r>
              <a:rPr lang="en-GB" sz="1400" dirty="0">
                <a:solidFill>
                  <a:schemeClr val="bg2">
                    <a:lumMod val="50000"/>
                  </a:schemeClr>
                </a:solidFill>
                <a:latin typeface="Century Gothic" panose="020B0502020202020204" pitchFamily="34" charset="0"/>
              </a:rPr>
              <a:t>Heliopolis Technical Services was established with ELV systems as its core business. </a:t>
            </a:r>
            <a:endParaRPr lang="en-US" sz="1400" dirty="0">
              <a:solidFill>
                <a:schemeClr val="bg2">
                  <a:lumMod val="50000"/>
                </a:schemeClr>
              </a:solidFill>
              <a:latin typeface="Century Gothic" panose="020B0502020202020204" pitchFamily="34" charset="0"/>
            </a:endParaRPr>
          </a:p>
        </p:txBody>
      </p:sp>
      <p:sp>
        <p:nvSpPr>
          <p:cNvPr id="18" name="Arc 17">
            <a:extLst>
              <a:ext uri="{FF2B5EF4-FFF2-40B4-BE49-F238E27FC236}">
                <a16:creationId xmlns:a16="http://schemas.microsoft.com/office/drawing/2014/main" id="{B54B9C7B-4DA7-40E1-B723-68758EB971FE}"/>
              </a:ext>
            </a:extLst>
          </p:cNvPr>
          <p:cNvSpPr/>
          <p:nvPr/>
        </p:nvSpPr>
        <p:spPr>
          <a:xfrm rot="5400000">
            <a:off x="249586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Oval 18">
            <a:extLst>
              <a:ext uri="{FF2B5EF4-FFF2-40B4-BE49-F238E27FC236}">
                <a16:creationId xmlns:a16="http://schemas.microsoft.com/office/drawing/2014/main" id="{037A3CB3-AA60-41C6-B92B-B84EC0A87E61}"/>
              </a:ext>
            </a:extLst>
          </p:cNvPr>
          <p:cNvSpPr/>
          <p:nvPr/>
        </p:nvSpPr>
        <p:spPr>
          <a:xfrm>
            <a:off x="2860195"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ircle: Hollow 20">
            <a:extLst>
              <a:ext uri="{FF2B5EF4-FFF2-40B4-BE49-F238E27FC236}">
                <a16:creationId xmlns:a16="http://schemas.microsoft.com/office/drawing/2014/main" id="{5AB77009-91CD-4089-A339-205E1FD860BA}"/>
              </a:ext>
            </a:extLst>
          </p:cNvPr>
          <p:cNvSpPr/>
          <p:nvPr/>
        </p:nvSpPr>
        <p:spPr>
          <a:xfrm>
            <a:off x="2741132"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Circle: Hollow 21">
            <a:extLst>
              <a:ext uri="{FF2B5EF4-FFF2-40B4-BE49-F238E27FC236}">
                <a16:creationId xmlns:a16="http://schemas.microsoft.com/office/drawing/2014/main" id="{EB4F978A-6973-4038-9D44-C992F6903D28}"/>
              </a:ext>
            </a:extLst>
          </p:cNvPr>
          <p:cNvSpPr/>
          <p:nvPr/>
        </p:nvSpPr>
        <p:spPr>
          <a:xfrm>
            <a:off x="260826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2" name="Straight Connector 21">
            <a:extLst>
              <a:ext uri="{FF2B5EF4-FFF2-40B4-BE49-F238E27FC236}">
                <a16:creationId xmlns:a16="http://schemas.microsoft.com/office/drawing/2014/main" id="{7982AF7D-7FF0-494C-891D-C601C69FAD64}"/>
              </a:ext>
            </a:extLst>
          </p:cNvPr>
          <p:cNvCxnSpPr>
            <a:cxnSpLocks/>
          </p:cNvCxnSpPr>
          <p:nvPr/>
        </p:nvCxnSpPr>
        <p:spPr>
          <a:xfrm flipV="1">
            <a:off x="2955446"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26033AC-E99E-4309-BD9B-47A98BA0DEA7}"/>
              </a:ext>
            </a:extLst>
          </p:cNvPr>
          <p:cNvSpPr/>
          <p:nvPr/>
        </p:nvSpPr>
        <p:spPr>
          <a:xfrm>
            <a:off x="2893325"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D297ECE7-7E0E-48D0-9C27-6FB0E3DB79DD}"/>
              </a:ext>
            </a:extLst>
          </p:cNvPr>
          <p:cNvSpPr txBox="1"/>
          <p:nvPr/>
        </p:nvSpPr>
        <p:spPr>
          <a:xfrm>
            <a:off x="2197752" y="4382611"/>
            <a:ext cx="1515386" cy="646331"/>
          </a:xfrm>
          <a:prstGeom prst="rect">
            <a:avLst/>
          </a:prstGeom>
          <a:noFill/>
        </p:spPr>
        <p:txBody>
          <a:bodyPr wrap="square" rtlCol="0">
            <a:spAutoFit/>
          </a:bodyPr>
          <a:lstStyle/>
          <a:p>
            <a:pPr algn="ctr"/>
            <a:r>
              <a:rPr lang="en-US" sz="3600" dirty="0">
                <a:solidFill>
                  <a:srgbClr val="EE9524"/>
                </a:solidFill>
                <a:latin typeface="Century Gothic" panose="020B0502020202020204" pitchFamily="34" charset="0"/>
              </a:rPr>
              <a:t>2013</a:t>
            </a:r>
          </a:p>
        </p:txBody>
      </p:sp>
      <p:sp>
        <p:nvSpPr>
          <p:cNvPr id="25" name="TextBox 24">
            <a:extLst>
              <a:ext uri="{FF2B5EF4-FFF2-40B4-BE49-F238E27FC236}">
                <a16:creationId xmlns:a16="http://schemas.microsoft.com/office/drawing/2014/main" id="{7DEA27D8-0CF3-496D-AD7D-2076231DE52C}"/>
              </a:ext>
            </a:extLst>
          </p:cNvPr>
          <p:cNvSpPr txBox="1"/>
          <p:nvPr/>
        </p:nvSpPr>
        <p:spPr>
          <a:xfrm>
            <a:off x="1836731" y="1631757"/>
            <a:ext cx="3201043" cy="954107"/>
          </a:xfrm>
          <a:prstGeom prst="rect">
            <a:avLst/>
          </a:prstGeom>
          <a:noFill/>
        </p:spPr>
        <p:txBody>
          <a:bodyPr wrap="square" rtlCol="0">
            <a:spAutoFit/>
          </a:bodyPr>
          <a:lstStyle/>
          <a:p>
            <a:r>
              <a:rPr lang="en-GB" sz="1400" dirty="0">
                <a:solidFill>
                  <a:schemeClr val="bg2">
                    <a:lumMod val="50000"/>
                  </a:schemeClr>
                </a:solidFill>
                <a:latin typeface="Century Gothic" panose="020B0502020202020204" pitchFamily="34" charset="0"/>
              </a:rPr>
              <a:t>Remal Security has been established to comply local authorities norms and procedures in security systems</a:t>
            </a:r>
            <a:endParaRPr lang="en-US" sz="1400" dirty="0">
              <a:solidFill>
                <a:schemeClr val="bg2">
                  <a:lumMod val="50000"/>
                </a:schemeClr>
              </a:solidFill>
              <a:latin typeface="Century Gothic" panose="020B0502020202020204" pitchFamily="34" charset="0"/>
            </a:endParaRPr>
          </a:p>
        </p:txBody>
      </p:sp>
      <p:sp>
        <p:nvSpPr>
          <p:cNvPr id="26" name="Arc 25">
            <a:extLst>
              <a:ext uri="{FF2B5EF4-FFF2-40B4-BE49-F238E27FC236}">
                <a16:creationId xmlns:a16="http://schemas.microsoft.com/office/drawing/2014/main" id="{A2636062-43D3-463C-B6BD-741D547DE965}"/>
              </a:ext>
            </a:extLst>
          </p:cNvPr>
          <p:cNvSpPr/>
          <p:nvPr/>
        </p:nvSpPr>
        <p:spPr>
          <a:xfrm>
            <a:off x="4507556"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Oval 26">
            <a:extLst>
              <a:ext uri="{FF2B5EF4-FFF2-40B4-BE49-F238E27FC236}">
                <a16:creationId xmlns:a16="http://schemas.microsoft.com/office/drawing/2014/main" id="{CDCB9A2B-6699-4804-99AE-7A924FDA4340}"/>
              </a:ext>
            </a:extLst>
          </p:cNvPr>
          <p:cNvSpPr/>
          <p:nvPr/>
        </p:nvSpPr>
        <p:spPr>
          <a:xfrm>
            <a:off x="4871887"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ircle: Hollow 29">
            <a:extLst>
              <a:ext uri="{FF2B5EF4-FFF2-40B4-BE49-F238E27FC236}">
                <a16:creationId xmlns:a16="http://schemas.microsoft.com/office/drawing/2014/main" id="{3A6CDF07-EF0B-4379-8FBF-3718BD896047}"/>
              </a:ext>
            </a:extLst>
          </p:cNvPr>
          <p:cNvSpPr/>
          <p:nvPr/>
        </p:nvSpPr>
        <p:spPr>
          <a:xfrm>
            <a:off x="4752824"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Circle: Hollow 30">
            <a:extLst>
              <a:ext uri="{FF2B5EF4-FFF2-40B4-BE49-F238E27FC236}">
                <a16:creationId xmlns:a16="http://schemas.microsoft.com/office/drawing/2014/main" id="{FB3E2DCF-4068-4715-BD27-13370B541EAC}"/>
              </a:ext>
            </a:extLst>
          </p:cNvPr>
          <p:cNvSpPr/>
          <p:nvPr/>
        </p:nvSpPr>
        <p:spPr>
          <a:xfrm>
            <a:off x="4619952"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0" name="Straight Connector 29">
            <a:extLst>
              <a:ext uri="{FF2B5EF4-FFF2-40B4-BE49-F238E27FC236}">
                <a16:creationId xmlns:a16="http://schemas.microsoft.com/office/drawing/2014/main" id="{EA49CDC4-E9AD-4789-BEA6-BFF07A73111B}"/>
              </a:ext>
            </a:extLst>
          </p:cNvPr>
          <p:cNvCxnSpPr>
            <a:cxnSpLocks/>
          </p:cNvCxnSpPr>
          <p:nvPr/>
        </p:nvCxnSpPr>
        <p:spPr>
          <a:xfrm flipV="1">
            <a:off x="4967138"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DD4A8794-EADF-4527-95C6-C9D6781E9C8E}"/>
              </a:ext>
            </a:extLst>
          </p:cNvPr>
          <p:cNvSpPr/>
          <p:nvPr/>
        </p:nvSpPr>
        <p:spPr>
          <a:xfrm>
            <a:off x="4905017"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4BE7D141-E60D-4B00-AA4B-1F588212DCAD}"/>
              </a:ext>
            </a:extLst>
          </p:cNvPr>
          <p:cNvSpPr txBox="1"/>
          <p:nvPr/>
        </p:nvSpPr>
        <p:spPr>
          <a:xfrm>
            <a:off x="4209444" y="2961830"/>
            <a:ext cx="1515386" cy="646331"/>
          </a:xfrm>
          <a:prstGeom prst="rect">
            <a:avLst/>
          </a:prstGeom>
          <a:noFill/>
        </p:spPr>
        <p:txBody>
          <a:bodyPr wrap="square" rtlCol="0">
            <a:spAutoFit/>
          </a:bodyPr>
          <a:lstStyle/>
          <a:p>
            <a:pPr algn="ctr"/>
            <a:r>
              <a:rPr lang="en-US" sz="3600" dirty="0">
                <a:solidFill>
                  <a:srgbClr val="EF3078"/>
                </a:solidFill>
                <a:latin typeface="Century Gothic" panose="020B0502020202020204" pitchFamily="34" charset="0"/>
              </a:rPr>
              <a:t>2014</a:t>
            </a:r>
          </a:p>
        </p:txBody>
      </p:sp>
      <p:sp>
        <p:nvSpPr>
          <p:cNvPr id="33" name="TextBox 32">
            <a:extLst>
              <a:ext uri="{FF2B5EF4-FFF2-40B4-BE49-F238E27FC236}">
                <a16:creationId xmlns:a16="http://schemas.microsoft.com/office/drawing/2014/main" id="{0A5C5A36-EC92-462F-BB70-6A797D63B1DD}"/>
              </a:ext>
            </a:extLst>
          </p:cNvPr>
          <p:cNvSpPr txBox="1"/>
          <p:nvPr/>
        </p:nvSpPr>
        <p:spPr>
          <a:xfrm>
            <a:off x="3913427" y="5462042"/>
            <a:ext cx="3201043" cy="738664"/>
          </a:xfrm>
          <a:prstGeom prst="rect">
            <a:avLst/>
          </a:prstGeom>
          <a:noFill/>
        </p:spPr>
        <p:txBody>
          <a:bodyPr wrap="square" rtlCol="0">
            <a:spAutoFit/>
          </a:bodyPr>
          <a:lstStyle/>
          <a:p>
            <a:r>
              <a:rPr lang="en-GB" sz="1400" dirty="0">
                <a:solidFill>
                  <a:schemeClr val="bg2">
                    <a:lumMod val="50000"/>
                  </a:schemeClr>
                </a:solidFill>
                <a:latin typeface="Century Gothic" panose="020B0502020202020204" pitchFamily="34" charset="0"/>
              </a:rPr>
              <a:t>Remal expanded its  local business with establishment of Remal First Class.</a:t>
            </a:r>
          </a:p>
        </p:txBody>
      </p:sp>
      <p:sp>
        <p:nvSpPr>
          <p:cNvPr id="34" name="Arc 33">
            <a:extLst>
              <a:ext uri="{FF2B5EF4-FFF2-40B4-BE49-F238E27FC236}">
                <a16:creationId xmlns:a16="http://schemas.microsoft.com/office/drawing/2014/main" id="{E3730103-7F8D-4792-83EE-5FFC4A5D2274}"/>
              </a:ext>
            </a:extLst>
          </p:cNvPr>
          <p:cNvSpPr/>
          <p:nvPr/>
        </p:nvSpPr>
        <p:spPr>
          <a:xfrm rot="5400000">
            <a:off x="692695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Oval 34">
            <a:extLst>
              <a:ext uri="{FF2B5EF4-FFF2-40B4-BE49-F238E27FC236}">
                <a16:creationId xmlns:a16="http://schemas.microsoft.com/office/drawing/2014/main" id="{86694F26-80D5-467D-94C4-C9C860517F5F}"/>
              </a:ext>
            </a:extLst>
          </p:cNvPr>
          <p:cNvSpPr/>
          <p:nvPr/>
        </p:nvSpPr>
        <p:spPr>
          <a:xfrm>
            <a:off x="7291289"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ircle: Hollow 46">
            <a:extLst>
              <a:ext uri="{FF2B5EF4-FFF2-40B4-BE49-F238E27FC236}">
                <a16:creationId xmlns:a16="http://schemas.microsoft.com/office/drawing/2014/main" id="{B0789B4A-0620-4211-9109-6DBE9A07FE51}"/>
              </a:ext>
            </a:extLst>
          </p:cNvPr>
          <p:cNvSpPr/>
          <p:nvPr/>
        </p:nvSpPr>
        <p:spPr>
          <a:xfrm>
            <a:off x="7172226"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Circle: Hollow 47">
            <a:extLst>
              <a:ext uri="{FF2B5EF4-FFF2-40B4-BE49-F238E27FC236}">
                <a16:creationId xmlns:a16="http://schemas.microsoft.com/office/drawing/2014/main" id="{9C63B36C-028C-4461-9179-02E81EA9B830}"/>
              </a:ext>
            </a:extLst>
          </p:cNvPr>
          <p:cNvSpPr/>
          <p:nvPr/>
        </p:nvSpPr>
        <p:spPr>
          <a:xfrm>
            <a:off x="703935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8" name="Straight Connector 37">
            <a:extLst>
              <a:ext uri="{FF2B5EF4-FFF2-40B4-BE49-F238E27FC236}">
                <a16:creationId xmlns:a16="http://schemas.microsoft.com/office/drawing/2014/main" id="{15E6C7CE-0DCB-4A82-B08E-519AC3270B85}"/>
              </a:ext>
            </a:extLst>
          </p:cNvPr>
          <p:cNvCxnSpPr>
            <a:cxnSpLocks/>
          </p:cNvCxnSpPr>
          <p:nvPr/>
        </p:nvCxnSpPr>
        <p:spPr>
          <a:xfrm flipV="1">
            <a:off x="7386540"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CFE38F3-7830-46D8-95EE-69DB62ED465D}"/>
              </a:ext>
            </a:extLst>
          </p:cNvPr>
          <p:cNvSpPr/>
          <p:nvPr/>
        </p:nvSpPr>
        <p:spPr>
          <a:xfrm>
            <a:off x="7324419"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5F62DC2-C651-4B22-B4CB-1846861868F6}"/>
              </a:ext>
            </a:extLst>
          </p:cNvPr>
          <p:cNvSpPr txBox="1"/>
          <p:nvPr/>
        </p:nvSpPr>
        <p:spPr>
          <a:xfrm>
            <a:off x="6628846" y="4382611"/>
            <a:ext cx="1515386" cy="646331"/>
          </a:xfrm>
          <a:prstGeom prst="rect">
            <a:avLst/>
          </a:prstGeom>
          <a:noFill/>
        </p:spPr>
        <p:txBody>
          <a:bodyPr wrap="square" rtlCol="0">
            <a:spAutoFit/>
          </a:bodyPr>
          <a:lstStyle/>
          <a:p>
            <a:pPr algn="ctr"/>
            <a:r>
              <a:rPr lang="en-US" sz="3600" dirty="0">
                <a:solidFill>
                  <a:srgbClr val="1C7CBB"/>
                </a:solidFill>
                <a:latin typeface="Century Gothic" panose="020B0502020202020204" pitchFamily="34" charset="0"/>
              </a:rPr>
              <a:t>2015</a:t>
            </a:r>
          </a:p>
        </p:txBody>
      </p:sp>
      <p:sp>
        <p:nvSpPr>
          <p:cNvPr id="41" name="TextBox 40">
            <a:extLst>
              <a:ext uri="{FF2B5EF4-FFF2-40B4-BE49-F238E27FC236}">
                <a16:creationId xmlns:a16="http://schemas.microsoft.com/office/drawing/2014/main" id="{44337E62-7F21-4CD3-9B0D-507A64DF7728}"/>
              </a:ext>
            </a:extLst>
          </p:cNvPr>
          <p:cNvSpPr txBox="1"/>
          <p:nvPr/>
        </p:nvSpPr>
        <p:spPr>
          <a:xfrm>
            <a:off x="6245598" y="1590521"/>
            <a:ext cx="3201043" cy="954107"/>
          </a:xfrm>
          <a:prstGeom prst="rect">
            <a:avLst/>
          </a:prstGeom>
          <a:noFill/>
        </p:spPr>
        <p:txBody>
          <a:bodyPr wrap="square" rtlCol="0">
            <a:spAutoFit/>
          </a:bodyPr>
          <a:lstStyle/>
          <a:p>
            <a:r>
              <a:rPr lang="en-GB" sz="1400" dirty="0">
                <a:solidFill>
                  <a:schemeClr val="bg2">
                    <a:lumMod val="50000"/>
                  </a:schemeClr>
                </a:solidFill>
                <a:latin typeface="Century Gothic" panose="020B0502020202020204" pitchFamily="34" charset="0"/>
              </a:rPr>
              <a:t>Remal extends the reach by opening it’s first branch outside Qatar, by introducing Remal Projects in Egypt.</a:t>
            </a:r>
          </a:p>
        </p:txBody>
      </p:sp>
      <p:sp>
        <p:nvSpPr>
          <p:cNvPr id="42" name="Arc 41">
            <a:extLst>
              <a:ext uri="{FF2B5EF4-FFF2-40B4-BE49-F238E27FC236}">
                <a16:creationId xmlns:a16="http://schemas.microsoft.com/office/drawing/2014/main" id="{FC85B459-7BA2-4C61-9178-E1CE5EFAEC56}"/>
              </a:ext>
            </a:extLst>
          </p:cNvPr>
          <p:cNvSpPr/>
          <p:nvPr/>
        </p:nvSpPr>
        <p:spPr>
          <a:xfrm>
            <a:off x="8784809"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Oval 42">
            <a:extLst>
              <a:ext uri="{FF2B5EF4-FFF2-40B4-BE49-F238E27FC236}">
                <a16:creationId xmlns:a16="http://schemas.microsoft.com/office/drawing/2014/main" id="{4A6EEA54-5314-432F-B5DF-B223248AB8AA}"/>
              </a:ext>
            </a:extLst>
          </p:cNvPr>
          <p:cNvSpPr/>
          <p:nvPr/>
        </p:nvSpPr>
        <p:spPr>
          <a:xfrm>
            <a:off x="9149140"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ircle: Hollow 55">
            <a:extLst>
              <a:ext uri="{FF2B5EF4-FFF2-40B4-BE49-F238E27FC236}">
                <a16:creationId xmlns:a16="http://schemas.microsoft.com/office/drawing/2014/main" id="{0C983C23-7914-456E-AA37-90FEEBD851C0}"/>
              </a:ext>
            </a:extLst>
          </p:cNvPr>
          <p:cNvSpPr/>
          <p:nvPr/>
        </p:nvSpPr>
        <p:spPr>
          <a:xfrm>
            <a:off x="9030077"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Circle: Hollow 56">
            <a:extLst>
              <a:ext uri="{FF2B5EF4-FFF2-40B4-BE49-F238E27FC236}">
                <a16:creationId xmlns:a16="http://schemas.microsoft.com/office/drawing/2014/main" id="{CD810234-B3DF-4AE8-B7F5-9B91C3FEE8A3}"/>
              </a:ext>
            </a:extLst>
          </p:cNvPr>
          <p:cNvSpPr/>
          <p:nvPr/>
        </p:nvSpPr>
        <p:spPr>
          <a:xfrm>
            <a:off x="8897205"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6" name="Straight Connector 45">
            <a:extLst>
              <a:ext uri="{FF2B5EF4-FFF2-40B4-BE49-F238E27FC236}">
                <a16:creationId xmlns:a16="http://schemas.microsoft.com/office/drawing/2014/main" id="{A61A79A1-830D-43A5-991E-41089FE309F5}"/>
              </a:ext>
            </a:extLst>
          </p:cNvPr>
          <p:cNvCxnSpPr>
            <a:cxnSpLocks/>
          </p:cNvCxnSpPr>
          <p:nvPr/>
        </p:nvCxnSpPr>
        <p:spPr>
          <a:xfrm flipV="1">
            <a:off x="9244391"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91D217BA-6735-41FC-ADDE-ADA84BF5E891}"/>
              </a:ext>
            </a:extLst>
          </p:cNvPr>
          <p:cNvSpPr/>
          <p:nvPr/>
        </p:nvSpPr>
        <p:spPr>
          <a:xfrm>
            <a:off x="9182270"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493BBA26-6FB6-4EDA-AE7C-332D388F6619}"/>
              </a:ext>
            </a:extLst>
          </p:cNvPr>
          <p:cNvSpPr txBox="1"/>
          <p:nvPr/>
        </p:nvSpPr>
        <p:spPr>
          <a:xfrm>
            <a:off x="8486697" y="2961830"/>
            <a:ext cx="1515386" cy="646331"/>
          </a:xfrm>
          <a:prstGeom prst="rect">
            <a:avLst/>
          </a:prstGeom>
          <a:noFill/>
        </p:spPr>
        <p:txBody>
          <a:bodyPr wrap="square" rtlCol="0">
            <a:spAutoFit/>
          </a:bodyPr>
          <a:lstStyle/>
          <a:p>
            <a:pPr algn="ctr"/>
            <a:r>
              <a:rPr lang="en-US" sz="3600" dirty="0">
                <a:solidFill>
                  <a:schemeClr val="accent6">
                    <a:lumMod val="50000"/>
                  </a:schemeClr>
                </a:solidFill>
                <a:latin typeface="Century Gothic" panose="020B0502020202020204" pitchFamily="34" charset="0"/>
              </a:rPr>
              <a:t>2016</a:t>
            </a:r>
          </a:p>
        </p:txBody>
      </p:sp>
      <p:sp>
        <p:nvSpPr>
          <p:cNvPr id="49" name="TextBox 48">
            <a:extLst>
              <a:ext uri="{FF2B5EF4-FFF2-40B4-BE49-F238E27FC236}">
                <a16:creationId xmlns:a16="http://schemas.microsoft.com/office/drawing/2014/main" id="{8710CEB2-4E11-44C6-A201-5DCB3EA9A265}"/>
              </a:ext>
            </a:extLst>
          </p:cNvPr>
          <p:cNvSpPr txBox="1"/>
          <p:nvPr/>
        </p:nvSpPr>
        <p:spPr>
          <a:xfrm>
            <a:off x="7952682" y="5439885"/>
            <a:ext cx="3201043" cy="954107"/>
          </a:xfrm>
          <a:prstGeom prst="rect">
            <a:avLst/>
          </a:prstGeom>
          <a:noFill/>
        </p:spPr>
        <p:txBody>
          <a:bodyPr wrap="square" rtlCol="0">
            <a:spAutoFit/>
          </a:bodyPr>
          <a:lstStyle/>
          <a:p>
            <a:r>
              <a:rPr lang="en-GB" sz="1400" dirty="0">
                <a:solidFill>
                  <a:schemeClr val="bg2">
                    <a:lumMod val="50000"/>
                  </a:schemeClr>
                </a:solidFill>
                <a:latin typeface="Century Gothic" panose="020B0502020202020204" pitchFamily="34" charset="0"/>
              </a:rPr>
              <a:t>Remal diversifies again and introduces  F&amp;B to it’s wide range of services and products</a:t>
            </a:r>
          </a:p>
          <a:p>
            <a:r>
              <a:rPr lang="en-GB" sz="1400" dirty="0">
                <a:solidFill>
                  <a:schemeClr val="bg2">
                    <a:lumMod val="50000"/>
                  </a:schemeClr>
                </a:solidFill>
                <a:latin typeface="Century Gothic" panose="020B0502020202020204" pitchFamily="34" charset="0"/>
              </a:rPr>
              <a:t>With Sweet Treats &amp; Lab Cafe</a:t>
            </a:r>
          </a:p>
        </p:txBody>
      </p:sp>
      <p:cxnSp>
        <p:nvCxnSpPr>
          <p:cNvPr id="50" name="Straight Connector 49">
            <a:extLst>
              <a:ext uri="{FF2B5EF4-FFF2-40B4-BE49-F238E27FC236}">
                <a16:creationId xmlns:a16="http://schemas.microsoft.com/office/drawing/2014/main" id="{5CE23E97-80CA-4DCE-905B-0371552128FB}"/>
              </a:ext>
            </a:extLst>
          </p:cNvPr>
          <p:cNvCxnSpPr>
            <a:cxnSpLocks/>
          </p:cNvCxnSpPr>
          <p:nvPr/>
        </p:nvCxnSpPr>
        <p:spPr>
          <a:xfrm>
            <a:off x="148887" y="6380385"/>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6AF9195-D1C7-4EAB-9766-CBBD5AC04E3E}"/>
              </a:ext>
            </a:extLst>
          </p:cNvPr>
          <p:cNvCxnSpPr>
            <a:cxnSpLocks/>
          </p:cNvCxnSpPr>
          <p:nvPr/>
        </p:nvCxnSpPr>
        <p:spPr>
          <a:xfrm>
            <a:off x="3987771" y="6381062"/>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7FD0854-B613-4503-8F9F-7EBA21977DB6}"/>
              </a:ext>
            </a:extLst>
          </p:cNvPr>
          <p:cNvCxnSpPr>
            <a:cxnSpLocks/>
          </p:cNvCxnSpPr>
          <p:nvPr/>
        </p:nvCxnSpPr>
        <p:spPr>
          <a:xfrm>
            <a:off x="8071112" y="6384509"/>
            <a:ext cx="2346555" cy="18966"/>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67D5D77-7183-46A2-913A-91854EB46B5B}"/>
              </a:ext>
            </a:extLst>
          </p:cNvPr>
          <p:cNvCxnSpPr>
            <a:cxnSpLocks/>
          </p:cNvCxnSpPr>
          <p:nvPr/>
        </p:nvCxnSpPr>
        <p:spPr>
          <a:xfrm>
            <a:off x="1891130" y="1630447"/>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E4C8AC-856E-47A1-86C3-D3143F6DF56B}"/>
              </a:ext>
            </a:extLst>
          </p:cNvPr>
          <p:cNvCxnSpPr>
            <a:cxnSpLocks/>
          </p:cNvCxnSpPr>
          <p:nvPr/>
        </p:nvCxnSpPr>
        <p:spPr>
          <a:xfrm>
            <a:off x="6348728" y="1571356"/>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B347FCAE-CD51-47C1-A0E5-7FE287A79E42}"/>
              </a:ext>
            </a:extLst>
          </p:cNvPr>
          <p:cNvGrpSpPr/>
          <p:nvPr/>
        </p:nvGrpSpPr>
        <p:grpSpPr>
          <a:xfrm>
            <a:off x="713938" y="1248383"/>
            <a:ext cx="1434489" cy="190500"/>
            <a:chOff x="4679586" y="878988"/>
            <a:chExt cx="1434489" cy="190500"/>
          </a:xfrm>
        </p:grpSpPr>
        <p:sp>
          <p:nvSpPr>
            <p:cNvPr id="57" name="Oval 56">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Arc 78">
            <a:extLst>
              <a:ext uri="{FF2B5EF4-FFF2-40B4-BE49-F238E27FC236}">
                <a16:creationId xmlns:a16="http://schemas.microsoft.com/office/drawing/2014/main" id="{E3730103-7F8D-4792-83EE-5FFC4A5D2274}"/>
              </a:ext>
            </a:extLst>
          </p:cNvPr>
          <p:cNvSpPr/>
          <p:nvPr/>
        </p:nvSpPr>
        <p:spPr>
          <a:xfrm rot="5400000">
            <a:off x="10571369" y="3535480"/>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Oval 79">
            <a:extLst>
              <a:ext uri="{FF2B5EF4-FFF2-40B4-BE49-F238E27FC236}">
                <a16:creationId xmlns:a16="http://schemas.microsoft.com/office/drawing/2014/main" id="{86694F26-80D5-467D-94C4-C9C860517F5F}"/>
              </a:ext>
            </a:extLst>
          </p:cNvPr>
          <p:cNvSpPr/>
          <p:nvPr/>
        </p:nvSpPr>
        <p:spPr>
          <a:xfrm>
            <a:off x="10935700" y="3899811"/>
            <a:ext cx="190500" cy="190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1" name="Circle: Hollow 46">
            <a:extLst>
              <a:ext uri="{FF2B5EF4-FFF2-40B4-BE49-F238E27FC236}">
                <a16:creationId xmlns:a16="http://schemas.microsoft.com/office/drawing/2014/main" id="{B0789B4A-0620-4211-9109-6DBE9A07FE51}"/>
              </a:ext>
            </a:extLst>
          </p:cNvPr>
          <p:cNvSpPr/>
          <p:nvPr/>
        </p:nvSpPr>
        <p:spPr>
          <a:xfrm>
            <a:off x="10816637" y="3780748"/>
            <a:ext cx="428626" cy="428626"/>
          </a:xfrm>
          <a:prstGeom prst="donut">
            <a:avLst>
              <a:gd name="adj" fmla="val 52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2" name="Circle: Hollow 47">
            <a:extLst>
              <a:ext uri="{FF2B5EF4-FFF2-40B4-BE49-F238E27FC236}">
                <a16:creationId xmlns:a16="http://schemas.microsoft.com/office/drawing/2014/main" id="{9C63B36C-028C-4461-9179-02E81EA9B830}"/>
              </a:ext>
            </a:extLst>
          </p:cNvPr>
          <p:cNvSpPr/>
          <p:nvPr/>
        </p:nvSpPr>
        <p:spPr>
          <a:xfrm>
            <a:off x="10683765" y="3647876"/>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3" name="Straight Connector 82">
            <a:extLst>
              <a:ext uri="{FF2B5EF4-FFF2-40B4-BE49-F238E27FC236}">
                <a16:creationId xmlns:a16="http://schemas.microsoft.com/office/drawing/2014/main" id="{15E6C7CE-0DCB-4A82-B08E-519AC3270B85}"/>
              </a:ext>
            </a:extLst>
          </p:cNvPr>
          <p:cNvCxnSpPr>
            <a:cxnSpLocks/>
          </p:cNvCxnSpPr>
          <p:nvPr/>
        </p:nvCxnSpPr>
        <p:spPr>
          <a:xfrm flipV="1">
            <a:off x="11030951" y="2614489"/>
            <a:ext cx="0" cy="103338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4CFE38F3-7830-46D8-95EE-69DB62ED465D}"/>
              </a:ext>
            </a:extLst>
          </p:cNvPr>
          <p:cNvSpPr/>
          <p:nvPr/>
        </p:nvSpPr>
        <p:spPr>
          <a:xfrm>
            <a:off x="10968830" y="2568133"/>
            <a:ext cx="124240" cy="1242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65F62DC2-C651-4B22-B4CB-1846861868F6}"/>
              </a:ext>
            </a:extLst>
          </p:cNvPr>
          <p:cNvSpPr txBox="1"/>
          <p:nvPr/>
        </p:nvSpPr>
        <p:spPr>
          <a:xfrm>
            <a:off x="10273257" y="4382353"/>
            <a:ext cx="1515386" cy="646331"/>
          </a:xfrm>
          <a:prstGeom prst="rect">
            <a:avLst/>
          </a:prstGeom>
          <a:noFill/>
        </p:spPr>
        <p:txBody>
          <a:bodyPr wrap="square" rtlCol="0">
            <a:spAutoFit/>
          </a:bodyPr>
          <a:lstStyle/>
          <a:p>
            <a:pPr algn="ctr"/>
            <a:r>
              <a:rPr lang="en-US" sz="3600" dirty="0">
                <a:solidFill>
                  <a:srgbClr val="C00000"/>
                </a:solidFill>
                <a:latin typeface="Century Gothic" panose="020B0502020202020204" pitchFamily="34" charset="0"/>
              </a:rPr>
              <a:t>2018</a:t>
            </a:r>
          </a:p>
        </p:txBody>
      </p:sp>
      <p:cxnSp>
        <p:nvCxnSpPr>
          <p:cNvPr id="86" name="Straight Connector 85">
            <a:extLst>
              <a:ext uri="{FF2B5EF4-FFF2-40B4-BE49-F238E27FC236}">
                <a16:creationId xmlns:a16="http://schemas.microsoft.com/office/drawing/2014/main" id="{3FE4C8AC-856E-47A1-86C3-D3143F6DF56B}"/>
              </a:ext>
            </a:extLst>
          </p:cNvPr>
          <p:cNvCxnSpPr>
            <a:cxnSpLocks/>
          </p:cNvCxnSpPr>
          <p:nvPr/>
        </p:nvCxnSpPr>
        <p:spPr>
          <a:xfrm>
            <a:off x="9911267" y="1571356"/>
            <a:ext cx="204886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710CEB2-4E11-44C6-A201-5DCB3EA9A265}"/>
              </a:ext>
            </a:extLst>
          </p:cNvPr>
          <p:cNvSpPr txBox="1"/>
          <p:nvPr/>
        </p:nvSpPr>
        <p:spPr>
          <a:xfrm>
            <a:off x="9817516" y="1590521"/>
            <a:ext cx="2302627" cy="1169551"/>
          </a:xfrm>
          <a:prstGeom prst="rect">
            <a:avLst/>
          </a:prstGeom>
          <a:noFill/>
        </p:spPr>
        <p:txBody>
          <a:bodyPr wrap="square" rtlCol="0">
            <a:spAutoFit/>
          </a:bodyPr>
          <a:lstStyle/>
          <a:p>
            <a:r>
              <a:rPr lang="en-GB" sz="1400" dirty="0">
                <a:solidFill>
                  <a:schemeClr val="bg2">
                    <a:lumMod val="50000"/>
                  </a:schemeClr>
                </a:solidFill>
                <a:latin typeface="Century Gothic" panose="020B0502020202020204" pitchFamily="34" charset="0"/>
              </a:rPr>
              <a:t>Re-branding is done. This gave birth to Remal International and the journey is still on...</a:t>
            </a:r>
          </a:p>
          <a:p>
            <a:endParaRPr lang="en-US" sz="1400" dirty="0">
              <a:solidFill>
                <a:schemeClr val="bg2">
                  <a:lumMod val="50000"/>
                </a:schemeClr>
              </a:solidFill>
              <a:latin typeface="Century Gothic" panose="020B0502020202020204" pitchFamily="34" charset="0"/>
            </a:endParaRPr>
          </a:p>
        </p:txBody>
      </p:sp>
      <p:sp>
        <p:nvSpPr>
          <p:cNvPr id="69" name="Title 1"/>
          <p:cNvSpPr txBox="1">
            <a:spLocks/>
          </p:cNvSpPr>
          <p:nvPr/>
        </p:nvSpPr>
        <p:spPr>
          <a:xfrm>
            <a:off x="9102545" y="139830"/>
            <a:ext cx="3666308" cy="6596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1">
                    <a:lumMod val="65000"/>
                    <a:lumOff val="35000"/>
                  </a:schemeClr>
                </a:solidFill>
              </a:rPr>
              <a:t>WE ARE EXPANDING  EVERY DAY</a:t>
            </a:r>
          </a:p>
        </p:txBody>
      </p:sp>
      <p:sp>
        <p:nvSpPr>
          <p:cNvPr id="72" name="Freeform 71"/>
          <p:cNvSpPr/>
          <p:nvPr/>
        </p:nvSpPr>
        <p:spPr>
          <a:xfrm>
            <a:off x="5559552" y="0"/>
            <a:ext cx="6632448" cy="6858000"/>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blipFill dpi="0" rotWithShape="1">
            <a:blip r:embed="rId3">
              <a:alphaModFix amt="29000"/>
            </a:blip>
            <a:srcRect/>
            <a:stretch>
              <a:fillRect l="-49000" t="-19000" r="-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 name="Picture 70">
            <a:extLst>
              <a:ext uri="{FF2B5EF4-FFF2-40B4-BE49-F238E27FC236}">
                <a16:creationId xmlns:a16="http://schemas.microsoft.com/office/drawing/2014/main" id="{AF2AC46D-EF5C-4AE1-A784-0CD9E585A63C}"/>
              </a:ext>
            </a:extLst>
          </p:cNvPr>
          <p:cNvPicPr>
            <a:picLocks noChangeAspect="1"/>
          </p:cNvPicPr>
          <p:nvPr/>
        </p:nvPicPr>
        <p:blipFill>
          <a:blip r:embed="rId4"/>
          <a:stretch>
            <a:fillRect/>
          </a:stretch>
        </p:blipFill>
        <p:spPr>
          <a:xfrm>
            <a:off x="-8894" y="28746"/>
            <a:ext cx="1524502" cy="771708"/>
          </a:xfrm>
          <a:prstGeom prst="rect">
            <a:avLst/>
          </a:prstGeom>
        </p:spPr>
      </p:pic>
      <p:cxnSp>
        <p:nvCxnSpPr>
          <p:cNvPr id="77" name="Straight Connector 76">
            <a:extLst>
              <a:ext uri="{FF2B5EF4-FFF2-40B4-BE49-F238E27FC236}">
                <a16:creationId xmlns:a16="http://schemas.microsoft.com/office/drawing/2014/main" id="{76C2C0ED-B747-45B7-8DE7-80679BCEF6C0}"/>
              </a:ext>
            </a:extLst>
          </p:cNvPr>
          <p:cNvCxnSpPr>
            <a:cxnSpLocks/>
          </p:cNvCxnSpPr>
          <p:nvPr/>
        </p:nvCxnSpPr>
        <p:spPr>
          <a:xfrm>
            <a:off x="-8894" y="793512"/>
            <a:ext cx="18456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5C91AAC-043F-482A-92CC-F5E64471F242}"/>
              </a:ext>
            </a:extLst>
          </p:cNvPr>
          <p:cNvCxnSpPr>
            <a:cxnSpLocks/>
          </p:cNvCxnSpPr>
          <p:nvPr/>
        </p:nvCxnSpPr>
        <p:spPr>
          <a:xfrm>
            <a:off x="-12745" y="947319"/>
            <a:ext cx="275387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9A58263-F1DD-4991-A7FC-6D65619F400A}"/>
              </a:ext>
            </a:extLst>
          </p:cNvPr>
          <p:cNvCxnSpPr>
            <a:cxnSpLocks/>
          </p:cNvCxnSpPr>
          <p:nvPr/>
        </p:nvCxnSpPr>
        <p:spPr>
          <a:xfrm>
            <a:off x="1836731" y="1109707"/>
            <a:ext cx="175277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78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5686920" y="16816"/>
            <a:ext cx="6406485" cy="6868160"/>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85000"/>
              <a:lumOff val="1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1"/>
          <p:cNvSpPr txBox="1">
            <a:spLocks/>
          </p:cNvSpPr>
          <p:nvPr/>
        </p:nvSpPr>
        <p:spPr>
          <a:xfrm>
            <a:off x="1536110" y="789124"/>
            <a:ext cx="5599051"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MI</a:t>
            </a:r>
            <a:r>
              <a:rPr lang="en-GB" sz="3200" dirty="0">
                <a:solidFill>
                  <a:schemeClr val="tx1">
                    <a:lumMod val="65000"/>
                    <a:lumOff val="35000"/>
                  </a:schemeClr>
                </a:solidFill>
              </a:rPr>
              <a:t>SSION, VISION &amp;</a:t>
            </a:r>
            <a:r>
              <a:rPr lang="en-GB" sz="3200" dirty="0">
                <a:solidFill>
                  <a:schemeClr val="tx2">
                    <a:lumMod val="60000"/>
                    <a:lumOff val="40000"/>
                  </a:schemeClr>
                </a:solidFill>
              </a:rPr>
              <a:t>VALUES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403" y="3268487"/>
            <a:ext cx="726304" cy="70914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148" y="4435563"/>
            <a:ext cx="634113" cy="63285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657" y="2340959"/>
            <a:ext cx="735193" cy="617562"/>
          </a:xfrm>
          <a:prstGeom prst="rect">
            <a:avLst/>
          </a:prstGeom>
        </p:spPr>
      </p:pic>
      <p:pic>
        <p:nvPicPr>
          <p:cNvPr id="15" name="Picture 14">
            <a:extLst>
              <a:ext uri="{FF2B5EF4-FFF2-40B4-BE49-F238E27FC236}">
                <a16:creationId xmlns:a16="http://schemas.microsoft.com/office/drawing/2014/main" id="{D5167B93-9F10-4ECB-80EA-C150AC39D2BB}"/>
              </a:ext>
            </a:extLst>
          </p:cNvPr>
          <p:cNvPicPr>
            <a:picLocks noChangeAspect="1"/>
          </p:cNvPicPr>
          <p:nvPr/>
        </p:nvPicPr>
        <p:blipFill>
          <a:blip r:embed="rId5"/>
          <a:stretch>
            <a:fillRect/>
          </a:stretch>
        </p:blipFill>
        <p:spPr>
          <a:xfrm>
            <a:off x="26969" y="20713"/>
            <a:ext cx="1524502" cy="771708"/>
          </a:xfrm>
          <a:prstGeom prst="rect">
            <a:avLst/>
          </a:prstGeom>
        </p:spPr>
      </p:pic>
      <p:sp>
        <p:nvSpPr>
          <p:cNvPr id="20" name="Title 1">
            <a:extLst>
              <a:ext uri="{FF2B5EF4-FFF2-40B4-BE49-F238E27FC236}">
                <a16:creationId xmlns:a16="http://schemas.microsoft.com/office/drawing/2014/main" id="{180571B0-DEE8-45A0-805F-3E9A47D7E32C}"/>
              </a:ext>
            </a:extLst>
          </p:cNvPr>
          <p:cNvSpPr txBox="1">
            <a:spLocks/>
          </p:cNvSpPr>
          <p:nvPr/>
        </p:nvSpPr>
        <p:spPr>
          <a:xfrm>
            <a:off x="1407778" y="3536302"/>
            <a:ext cx="4150810" cy="26382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a:p>
            <a:endParaRPr lang="en-GB" sz="1800" dirty="0">
              <a:solidFill>
                <a:schemeClr val="tx2">
                  <a:lumMod val="60000"/>
                  <a:lumOff val="40000"/>
                </a:schemeClr>
              </a:solidFill>
            </a:endParaRPr>
          </a:p>
          <a:p>
            <a:endParaRPr lang="en-GB" sz="1800" dirty="0">
              <a:solidFill>
                <a:schemeClr val="tx2">
                  <a:lumMod val="60000"/>
                  <a:lumOff val="40000"/>
                </a:schemeClr>
              </a:solidFill>
            </a:endParaRPr>
          </a:p>
        </p:txBody>
      </p:sp>
      <p:pic>
        <p:nvPicPr>
          <p:cNvPr id="2" name="Picture 1">
            <a:extLst>
              <a:ext uri="{FF2B5EF4-FFF2-40B4-BE49-F238E27FC236}">
                <a16:creationId xmlns:a16="http://schemas.microsoft.com/office/drawing/2014/main" id="{61D658FC-D526-41E8-9631-788F7F0751B4}"/>
              </a:ext>
            </a:extLst>
          </p:cNvPr>
          <p:cNvPicPr>
            <a:picLocks noChangeAspect="1"/>
          </p:cNvPicPr>
          <p:nvPr/>
        </p:nvPicPr>
        <p:blipFill>
          <a:blip r:embed="rId6"/>
          <a:stretch>
            <a:fillRect/>
          </a:stretch>
        </p:blipFill>
        <p:spPr>
          <a:xfrm>
            <a:off x="6352402" y="2004"/>
            <a:ext cx="5839598" cy="6868160"/>
          </a:xfrm>
          <a:prstGeom prst="rect">
            <a:avLst/>
          </a:prstGeom>
        </p:spPr>
      </p:pic>
      <p:sp>
        <p:nvSpPr>
          <p:cNvPr id="11" name="Title 1">
            <a:extLst>
              <a:ext uri="{FF2B5EF4-FFF2-40B4-BE49-F238E27FC236}">
                <a16:creationId xmlns:a16="http://schemas.microsoft.com/office/drawing/2014/main" id="{E09D9F85-BB01-49FE-A775-AEC2070E59C8}"/>
              </a:ext>
            </a:extLst>
          </p:cNvPr>
          <p:cNvSpPr txBox="1">
            <a:spLocks/>
          </p:cNvSpPr>
          <p:nvPr/>
        </p:nvSpPr>
        <p:spPr>
          <a:xfrm>
            <a:off x="1455403" y="1691798"/>
            <a:ext cx="4150810" cy="2162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2">
                    <a:lumMod val="60000"/>
                    <a:lumOff val="40000"/>
                  </a:schemeClr>
                </a:solidFill>
              </a:rPr>
              <a:t>Secure our clients from intruders and</a:t>
            </a:r>
          </a:p>
          <a:p>
            <a:r>
              <a:rPr lang="en-GB" sz="1800" dirty="0">
                <a:solidFill>
                  <a:schemeClr val="tx2">
                    <a:lumMod val="60000"/>
                    <a:lumOff val="40000"/>
                  </a:schemeClr>
                </a:solidFill>
              </a:rPr>
              <a:t>Meet Our Clients Targets &amp; Expectations</a:t>
            </a:r>
          </a:p>
          <a:p>
            <a:endParaRPr lang="en-GB" sz="1800" dirty="0">
              <a:solidFill>
                <a:schemeClr val="tx2">
                  <a:lumMod val="60000"/>
                  <a:lumOff val="40000"/>
                </a:schemeClr>
              </a:solidFill>
            </a:endParaRPr>
          </a:p>
        </p:txBody>
      </p:sp>
      <p:sp>
        <p:nvSpPr>
          <p:cNvPr id="13" name="Title 1">
            <a:extLst>
              <a:ext uri="{FF2B5EF4-FFF2-40B4-BE49-F238E27FC236}">
                <a16:creationId xmlns:a16="http://schemas.microsoft.com/office/drawing/2014/main" id="{8D25AD35-9DF6-42F2-9063-F927F6C13932}"/>
              </a:ext>
            </a:extLst>
          </p:cNvPr>
          <p:cNvSpPr txBox="1">
            <a:spLocks/>
          </p:cNvSpPr>
          <p:nvPr/>
        </p:nvSpPr>
        <p:spPr>
          <a:xfrm>
            <a:off x="1453729" y="3104324"/>
            <a:ext cx="3960312" cy="1334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2">
                    <a:lumMod val="60000"/>
                    <a:lumOff val="40000"/>
                  </a:schemeClr>
                </a:solidFill>
              </a:rPr>
              <a:t>Provide Fast, reliable solutions and competent After Sales Support.</a:t>
            </a:r>
          </a:p>
          <a:p>
            <a:endParaRPr lang="en-GB" sz="1800" dirty="0">
              <a:solidFill>
                <a:schemeClr val="tx2">
                  <a:lumMod val="60000"/>
                  <a:lumOff val="40000"/>
                </a:schemeClr>
              </a:solidFill>
            </a:endParaRPr>
          </a:p>
        </p:txBody>
      </p:sp>
      <p:sp>
        <p:nvSpPr>
          <p:cNvPr id="14" name="Title 1">
            <a:extLst>
              <a:ext uri="{FF2B5EF4-FFF2-40B4-BE49-F238E27FC236}">
                <a16:creationId xmlns:a16="http://schemas.microsoft.com/office/drawing/2014/main" id="{DDBC48EF-4EA9-4F36-A37C-C9FC61C4452C}"/>
              </a:ext>
            </a:extLst>
          </p:cNvPr>
          <p:cNvSpPr txBox="1">
            <a:spLocks/>
          </p:cNvSpPr>
          <p:nvPr/>
        </p:nvSpPr>
        <p:spPr>
          <a:xfrm>
            <a:off x="1358480" y="3933188"/>
            <a:ext cx="4150810" cy="2162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2">
                    <a:lumMod val="60000"/>
                    <a:lumOff val="40000"/>
                  </a:schemeClr>
                </a:solidFill>
              </a:rPr>
              <a:t>We are delivering unique, tailor made and cost effective solutions</a:t>
            </a:r>
          </a:p>
          <a:p>
            <a:pPr marL="285750" indent="-285750">
              <a:buFont typeface="Arial" panose="020B0604020202020204" pitchFamily="34" charset="0"/>
              <a:buChar char="•"/>
            </a:pPr>
            <a:endParaRPr lang="en-GB" sz="1800" dirty="0">
              <a:solidFill>
                <a:schemeClr val="tx2">
                  <a:lumMod val="60000"/>
                  <a:lumOff val="40000"/>
                </a:schemeClr>
              </a:solidFill>
            </a:endParaRPr>
          </a:p>
          <a:p>
            <a:endParaRPr lang="en-GB" sz="1800" dirty="0">
              <a:solidFill>
                <a:schemeClr val="tx2">
                  <a:lumMod val="60000"/>
                  <a:lumOff val="40000"/>
                </a:schemeClr>
              </a:solidFill>
            </a:endParaRPr>
          </a:p>
        </p:txBody>
      </p:sp>
    </p:spTree>
    <p:extLst>
      <p:ext uri="{BB962C8B-B14F-4D97-AF65-F5344CB8AC3E}">
        <p14:creationId xmlns:p14="http://schemas.microsoft.com/office/powerpoint/2010/main" val="35125421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wd">
                                    <p:tmPct val="1000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2135AA4-47B7-458C-8FC6-01C7F9BCE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711" y="288984"/>
            <a:ext cx="6805979" cy="6805979"/>
          </a:xfrm>
          <a:prstGeom prst="rect">
            <a:avLst/>
          </a:prstGeom>
          <a:solidFill>
            <a:srgbClr val="FFFFCC"/>
          </a:solidFill>
          <a:effectLst>
            <a:softEdge rad="635000"/>
          </a:effectLst>
        </p:spPr>
      </p:pic>
      <p:sp>
        <p:nvSpPr>
          <p:cNvPr id="2" name="Title 1">
            <a:extLst>
              <a:ext uri="{FF2B5EF4-FFF2-40B4-BE49-F238E27FC236}">
                <a16:creationId xmlns:a16="http://schemas.microsoft.com/office/drawing/2014/main" id="{E858176B-EC79-4377-996E-6287B492C67C}"/>
              </a:ext>
            </a:extLst>
          </p:cNvPr>
          <p:cNvSpPr>
            <a:spLocks noGrp="1"/>
          </p:cNvSpPr>
          <p:nvPr>
            <p:ph type="title"/>
          </p:nvPr>
        </p:nvSpPr>
        <p:spPr>
          <a:xfrm>
            <a:off x="1158244" y="1411586"/>
            <a:ext cx="10515600" cy="575605"/>
          </a:xfrm>
        </p:spPr>
        <p:txBody>
          <a:bodyPr>
            <a:normAutofit fontScale="90000"/>
          </a:bodyPr>
          <a:lstStyle/>
          <a:p>
            <a:r>
              <a:rPr lang="en-GB" dirty="0">
                <a:solidFill>
                  <a:schemeClr val="tx1">
                    <a:lumMod val="65000"/>
                    <a:lumOff val="35000"/>
                  </a:schemeClr>
                </a:solidFill>
              </a:rPr>
              <a:t>REMAL IN </a:t>
            </a:r>
            <a:r>
              <a:rPr lang="en-GB" dirty="0">
                <a:solidFill>
                  <a:schemeClr val="tx2">
                    <a:lumMod val="60000"/>
                    <a:lumOff val="40000"/>
                  </a:schemeClr>
                </a:solidFill>
              </a:rPr>
              <a:t>FIGURES</a:t>
            </a:r>
            <a:endParaRPr lang="en-GB" dirty="0"/>
          </a:p>
        </p:txBody>
      </p:sp>
      <p:sp>
        <p:nvSpPr>
          <p:cNvPr id="3" name="Content Placeholder 2">
            <a:extLst>
              <a:ext uri="{FF2B5EF4-FFF2-40B4-BE49-F238E27FC236}">
                <a16:creationId xmlns:a16="http://schemas.microsoft.com/office/drawing/2014/main" id="{B3B81929-7927-42AF-A94D-E8CF0CA974C1}"/>
              </a:ext>
            </a:extLst>
          </p:cNvPr>
          <p:cNvSpPr>
            <a:spLocks noGrp="1"/>
          </p:cNvSpPr>
          <p:nvPr>
            <p:ph idx="1"/>
          </p:nvPr>
        </p:nvSpPr>
        <p:spPr>
          <a:xfrm>
            <a:off x="838200" y="2425671"/>
            <a:ext cx="5665237" cy="4292179"/>
          </a:xfrm>
        </p:spPr>
        <p:txBody>
          <a:bodyPr>
            <a:normAutofit/>
          </a:bodyPr>
          <a:lstStyle/>
          <a:p>
            <a:r>
              <a:rPr lang="en-GB" sz="1800" dirty="0">
                <a:solidFill>
                  <a:schemeClr val="tx1">
                    <a:lumMod val="50000"/>
                    <a:lumOff val="50000"/>
                  </a:schemeClr>
                </a:solidFill>
                <a:latin typeface="+mj-lt"/>
              </a:rPr>
              <a:t> Remal International was established in 2011 and has been active in the Qatar market as a renowned system integrator for Fire &amp; Safety, Security, and ELV system.</a:t>
            </a:r>
          </a:p>
          <a:p>
            <a:r>
              <a:rPr lang="en-GB" sz="1800" dirty="0">
                <a:solidFill>
                  <a:schemeClr val="tx1">
                    <a:lumMod val="50000"/>
                    <a:lumOff val="50000"/>
                  </a:schemeClr>
                </a:solidFill>
                <a:latin typeface="+mj-lt"/>
              </a:rPr>
              <a:t>More than 200 completed projects and keep on increasing.</a:t>
            </a:r>
          </a:p>
          <a:p>
            <a:r>
              <a:rPr lang="en-GB" sz="1800" dirty="0">
                <a:solidFill>
                  <a:schemeClr val="tx1">
                    <a:lumMod val="50000"/>
                    <a:lumOff val="50000"/>
                  </a:schemeClr>
                </a:solidFill>
                <a:latin typeface="+mj-lt"/>
              </a:rPr>
              <a:t>More that 10.000 CCTV installed.</a:t>
            </a:r>
          </a:p>
          <a:p>
            <a:r>
              <a:rPr lang="en-GB" sz="1800" dirty="0">
                <a:solidFill>
                  <a:schemeClr val="tx1">
                    <a:lumMod val="50000"/>
                    <a:lumOff val="50000"/>
                  </a:schemeClr>
                </a:solidFill>
                <a:latin typeface="+mj-lt"/>
              </a:rPr>
              <a:t>Projects worth of 65.000.000 in 2018.</a:t>
            </a:r>
          </a:p>
          <a:p>
            <a:r>
              <a:rPr lang="en-GB" sz="1800" dirty="0">
                <a:solidFill>
                  <a:schemeClr val="tx1">
                    <a:lumMod val="50000"/>
                    <a:lumOff val="50000"/>
                  </a:schemeClr>
                </a:solidFill>
                <a:latin typeface="+mj-lt"/>
              </a:rPr>
              <a:t>More than 400 employees that work together to fulfil their mission and soon we will reach 500.</a:t>
            </a:r>
          </a:p>
          <a:p>
            <a:r>
              <a:rPr lang="en-GB" sz="1800" dirty="0">
                <a:solidFill>
                  <a:schemeClr val="tx1">
                    <a:lumMod val="50000"/>
                    <a:lumOff val="50000"/>
                  </a:schemeClr>
                </a:solidFill>
                <a:latin typeface="+mj-lt"/>
              </a:rPr>
              <a:t>Solution partners from all around the world.</a:t>
            </a:r>
          </a:p>
        </p:txBody>
      </p:sp>
      <p:pic>
        <p:nvPicPr>
          <p:cNvPr id="11" name="Picture 10">
            <a:extLst>
              <a:ext uri="{FF2B5EF4-FFF2-40B4-BE49-F238E27FC236}">
                <a16:creationId xmlns:a16="http://schemas.microsoft.com/office/drawing/2014/main" id="{C8BF16CC-9DD2-48E9-808F-F7CF5C376FCA}"/>
              </a:ext>
            </a:extLst>
          </p:cNvPr>
          <p:cNvPicPr>
            <a:picLocks noChangeAspect="1"/>
          </p:cNvPicPr>
          <p:nvPr/>
        </p:nvPicPr>
        <p:blipFill>
          <a:blip r:embed="rId3"/>
          <a:stretch>
            <a:fillRect/>
          </a:stretch>
        </p:blipFill>
        <p:spPr>
          <a:xfrm>
            <a:off x="40318" y="104711"/>
            <a:ext cx="1524502" cy="771708"/>
          </a:xfrm>
          <a:prstGeom prst="rect">
            <a:avLst/>
          </a:prstGeom>
        </p:spPr>
      </p:pic>
      <p:cxnSp>
        <p:nvCxnSpPr>
          <p:cNvPr id="12" name="Straight Connector 11">
            <a:extLst>
              <a:ext uri="{FF2B5EF4-FFF2-40B4-BE49-F238E27FC236}">
                <a16:creationId xmlns:a16="http://schemas.microsoft.com/office/drawing/2014/main" id="{F54D116D-8F6E-425B-9481-286CEF8AFFA3}"/>
              </a:ext>
            </a:extLst>
          </p:cNvPr>
          <p:cNvCxnSpPr/>
          <p:nvPr/>
        </p:nvCxnSpPr>
        <p:spPr>
          <a:xfrm>
            <a:off x="-16259" y="876419"/>
            <a:ext cx="170891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308271D-5187-467F-900B-0699638FED8C}"/>
              </a:ext>
            </a:extLst>
          </p:cNvPr>
          <p:cNvCxnSpPr>
            <a:cxnSpLocks/>
          </p:cNvCxnSpPr>
          <p:nvPr/>
        </p:nvCxnSpPr>
        <p:spPr>
          <a:xfrm>
            <a:off x="-16259" y="1028383"/>
            <a:ext cx="270109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D6108F-3E73-479D-853D-EA1F17F7AD1E}"/>
              </a:ext>
            </a:extLst>
          </p:cNvPr>
          <p:cNvCxnSpPr/>
          <p:nvPr/>
        </p:nvCxnSpPr>
        <p:spPr>
          <a:xfrm>
            <a:off x="1564820" y="1174298"/>
            <a:ext cx="170891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26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416870" y="2340269"/>
            <a:ext cx="4150810" cy="2162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GB" sz="1800" dirty="0">
              <a:solidFill>
                <a:schemeClr val="tx2">
                  <a:lumMod val="60000"/>
                  <a:lumOff val="40000"/>
                </a:schemeClr>
              </a:solidFill>
            </a:endParaRPr>
          </a:p>
        </p:txBody>
      </p:sp>
      <p:pic>
        <p:nvPicPr>
          <p:cNvPr id="102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15" name="Title 1"/>
          <p:cNvSpPr txBox="1">
            <a:spLocks/>
          </p:cNvSpPr>
          <p:nvPr/>
        </p:nvSpPr>
        <p:spPr>
          <a:xfrm>
            <a:off x="293932" y="5933150"/>
            <a:ext cx="3666308" cy="6596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2">
                    <a:lumMod val="60000"/>
                    <a:lumOff val="40000"/>
                  </a:schemeClr>
                </a:solidFill>
              </a:rPr>
              <a:t>WE </a:t>
            </a:r>
            <a:r>
              <a:rPr lang="en-GB" sz="1800" dirty="0">
                <a:solidFill>
                  <a:srgbClr val="3A5068"/>
                </a:solidFill>
              </a:rPr>
              <a:t>BELIVE</a:t>
            </a:r>
            <a:r>
              <a:rPr lang="en-GB" sz="1800" dirty="0">
                <a:solidFill>
                  <a:schemeClr val="tx2">
                    <a:lumMod val="60000"/>
                    <a:lumOff val="40000"/>
                  </a:schemeClr>
                </a:solidFill>
              </a:rPr>
              <a:t> IN OUR TEAM</a:t>
            </a:r>
          </a:p>
        </p:txBody>
      </p:sp>
      <p:sp>
        <p:nvSpPr>
          <p:cNvPr id="12" name="Title 1"/>
          <p:cNvSpPr txBox="1">
            <a:spLocks/>
          </p:cNvSpPr>
          <p:nvPr/>
        </p:nvSpPr>
        <p:spPr>
          <a:xfrm>
            <a:off x="200626" y="265176"/>
            <a:ext cx="3666308"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OUR</a:t>
            </a:r>
            <a:r>
              <a:rPr lang="en-GB" sz="3200" dirty="0">
                <a:solidFill>
                  <a:schemeClr val="tx1">
                    <a:lumMod val="65000"/>
                    <a:lumOff val="35000"/>
                  </a:schemeClr>
                </a:solidFill>
              </a:rPr>
              <a:t> </a:t>
            </a:r>
            <a:r>
              <a:rPr lang="en-GB" sz="3200" dirty="0">
                <a:solidFill>
                  <a:schemeClr val="tx2">
                    <a:lumMod val="60000"/>
                    <a:lumOff val="40000"/>
                  </a:schemeClr>
                </a:solidFill>
              </a:rPr>
              <a:t>TEAM</a:t>
            </a:r>
            <a:endParaRPr lang="en-GB" sz="3200" dirty="0"/>
          </a:p>
        </p:txBody>
      </p:sp>
    </p:spTree>
    <p:extLst>
      <p:ext uri="{BB962C8B-B14F-4D97-AF65-F5344CB8AC3E}">
        <p14:creationId xmlns:p14="http://schemas.microsoft.com/office/powerpoint/2010/main" val="688025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5256541" y="-12542"/>
            <a:ext cx="6543038" cy="6868160"/>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85000"/>
              <a:lumOff val="1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p:cNvSpPr/>
          <p:nvPr/>
        </p:nvSpPr>
        <p:spPr>
          <a:xfrm>
            <a:off x="5651139" y="1748061"/>
            <a:ext cx="2913953" cy="3020993"/>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p:cNvSpPr/>
          <p:nvPr/>
        </p:nvSpPr>
        <p:spPr>
          <a:xfrm>
            <a:off x="5567680" y="-10160"/>
            <a:ext cx="6624320" cy="6868160"/>
          </a:xfrm>
          <a:custGeom>
            <a:avLst/>
            <a:gdLst>
              <a:gd name="connsiteX0" fmla="*/ 0 w 5842000"/>
              <a:gd name="connsiteY0" fmla="*/ 6868160 h 6868160"/>
              <a:gd name="connsiteX1" fmla="*/ 2479040 w 5842000"/>
              <a:gd name="connsiteY1" fmla="*/ 0 h 6868160"/>
              <a:gd name="connsiteX2" fmla="*/ 5842000 w 5842000"/>
              <a:gd name="connsiteY2" fmla="*/ 0 h 6868160"/>
              <a:gd name="connsiteX3" fmla="*/ 5842000 w 5842000"/>
              <a:gd name="connsiteY3" fmla="*/ 6868160 h 6868160"/>
              <a:gd name="connsiteX4" fmla="*/ 0 w 5842000"/>
              <a:gd name="connsiteY4" fmla="*/ 6868160 h 686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00" h="6868160">
                <a:moveTo>
                  <a:pt x="0" y="6868160"/>
                </a:moveTo>
                <a:lnTo>
                  <a:pt x="2479040" y="0"/>
                </a:lnTo>
                <a:lnTo>
                  <a:pt x="5842000" y="0"/>
                </a:lnTo>
                <a:lnTo>
                  <a:pt x="5842000" y="6868160"/>
                </a:lnTo>
                <a:lnTo>
                  <a:pt x="0" y="6868160"/>
                </a:lnTo>
                <a:close/>
              </a:path>
            </a:pathLst>
          </a:custGeom>
          <a:blipFill dpi="0" rotWithShape="1">
            <a:blip r:embed="rId2"/>
            <a:srcRect/>
            <a:stretch>
              <a:fillRect l="-9000" t="-1000" r="-2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2578" y="2044641"/>
            <a:ext cx="530919" cy="53091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3527" y="1465027"/>
            <a:ext cx="586407" cy="566069"/>
          </a:xfrm>
          <a:prstGeom prst="rect">
            <a:avLst/>
          </a:prstGeom>
        </p:spPr>
      </p:pic>
      <p:sp>
        <p:nvSpPr>
          <p:cNvPr id="8" name="Content Placeholder 2"/>
          <p:cNvSpPr>
            <a:spLocks noGrp="1"/>
          </p:cNvSpPr>
          <p:nvPr>
            <p:ph idx="1"/>
          </p:nvPr>
        </p:nvSpPr>
        <p:spPr>
          <a:xfrm>
            <a:off x="625262" y="2327676"/>
            <a:ext cx="7315200" cy="5120640"/>
          </a:xfrm>
        </p:spPr>
        <p:txBody>
          <a:bodyPr>
            <a:normAutofit/>
          </a:bodyPr>
          <a:lstStyle/>
          <a:p>
            <a:pPr marL="0" indent="0">
              <a:buNone/>
            </a:pPr>
            <a:r>
              <a:rPr lang="en-GB" sz="3200" spc="-60" dirty="0">
                <a:solidFill>
                  <a:srgbClr val="3A5068"/>
                </a:solidFill>
                <a:latin typeface="+mj-lt"/>
                <a:ea typeface="+mj-ea"/>
                <a:cs typeface="+mj-cs"/>
              </a:rPr>
              <a:t>R</a:t>
            </a:r>
            <a:r>
              <a:rPr lang="en-GB" sz="1800" spc="-60" dirty="0">
                <a:solidFill>
                  <a:schemeClr val="tx2">
                    <a:lumMod val="60000"/>
                    <a:lumOff val="40000"/>
                  </a:schemeClr>
                </a:solidFill>
                <a:latin typeface="+mj-lt"/>
                <a:ea typeface="+mj-ea"/>
                <a:cs typeface="+mj-cs"/>
              </a:rPr>
              <a:t>eal, unique, tailor made and cost effective solutions.</a:t>
            </a:r>
          </a:p>
          <a:p>
            <a:pPr marL="0" indent="0">
              <a:buNone/>
            </a:pPr>
            <a:r>
              <a:rPr lang="en-GB" sz="3200" spc="-60" dirty="0">
                <a:solidFill>
                  <a:srgbClr val="3A5068"/>
                </a:solidFill>
                <a:latin typeface="+mj-lt"/>
                <a:ea typeface="+mj-ea"/>
                <a:cs typeface="+mj-cs"/>
              </a:rPr>
              <a:t>E</a:t>
            </a:r>
            <a:r>
              <a:rPr lang="en-GB" sz="1800" spc="-60" dirty="0">
                <a:solidFill>
                  <a:schemeClr val="tx2">
                    <a:lumMod val="60000"/>
                    <a:lumOff val="40000"/>
                  </a:schemeClr>
                </a:solidFill>
                <a:latin typeface="+mj-lt"/>
                <a:ea typeface="+mj-ea"/>
                <a:cs typeface="+mj-cs"/>
              </a:rPr>
              <a:t>xcellent value on time, every time.</a:t>
            </a:r>
          </a:p>
          <a:p>
            <a:pPr marL="0" indent="0">
              <a:buNone/>
            </a:pPr>
            <a:r>
              <a:rPr lang="en-GB" sz="3200" spc="-60" dirty="0">
                <a:solidFill>
                  <a:srgbClr val="3A5068"/>
                </a:solidFill>
                <a:latin typeface="+mj-lt"/>
                <a:ea typeface="+mj-ea"/>
                <a:cs typeface="+mj-cs"/>
              </a:rPr>
              <a:t>M</a:t>
            </a:r>
            <a:r>
              <a:rPr lang="en-GB" sz="1800" spc="-60" dirty="0">
                <a:solidFill>
                  <a:schemeClr val="tx2">
                    <a:lumMod val="60000"/>
                    <a:lumOff val="40000"/>
                  </a:schemeClr>
                </a:solidFill>
                <a:latin typeface="+mj-lt"/>
                <a:ea typeface="+mj-ea"/>
                <a:cs typeface="+mj-cs"/>
              </a:rPr>
              <a:t>eet customer’s unique security requirements.</a:t>
            </a:r>
          </a:p>
          <a:p>
            <a:pPr marL="0" indent="0">
              <a:buNone/>
            </a:pPr>
            <a:r>
              <a:rPr lang="en-GB" sz="3200" spc="-60" dirty="0">
                <a:solidFill>
                  <a:srgbClr val="3A5068"/>
                </a:solidFill>
                <a:latin typeface="+mj-lt"/>
                <a:ea typeface="+mj-ea"/>
                <a:cs typeface="+mj-cs"/>
              </a:rPr>
              <a:t>A</a:t>
            </a:r>
            <a:r>
              <a:rPr lang="en-GB" sz="1800" spc="-60" dirty="0">
                <a:solidFill>
                  <a:schemeClr val="tx2">
                    <a:lumMod val="60000"/>
                    <a:lumOff val="40000"/>
                  </a:schemeClr>
                </a:solidFill>
                <a:latin typeface="+mj-lt"/>
                <a:ea typeface="+mj-ea"/>
                <a:cs typeface="+mj-cs"/>
              </a:rPr>
              <a:t>dequate maintenance of security systems.</a:t>
            </a:r>
          </a:p>
          <a:p>
            <a:pPr marL="0" indent="0">
              <a:buNone/>
            </a:pPr>
            <a:r>
              <a:rPr lang="en-GB" sz="3200" spc="-60" dirty="0">
                <a:solidFill>
                  <a:srgbClr val="3A5068"/>
                </a:solidFill>
                <a:latin typeface="+mj-lt"/>
                <a:ea typeface="+mj-ea"/>
                <a:cs typeface="+mj-cs"/>
              </a:rPr>
              <a:t>L</a:t>
            </a:r>
            <a:r>
              <a:rPr lang="en-GB" sz="1800" spc="-60" dirty="0">
                <a:solidFill>
                  <a:schemeClr val="tx2">
                    <a:lumMod val="60000"/>
                    <a:lumOff val="40000"/>
                  </a:schemeClr>
                </a:solidFill>
                <a:latin typeface="+mj-lt"/>
                <a:ea typeface="+mj-ea"/>
                <a:cs typeface="+mj-cs"/>
              </a:rPr>
              <a:t>eading security system partner, manufacturer and supplier.</a:t>
            </a:r>
          </a:p>
        </p:txBody>
      </p:sp>
      <p:sp>
        <p:nvSpPr>
          <p:cNvPr id="9" name="Title 1"/>
          <p:cNvSpPr txBox="1">
            <a:spLocks/>
          </p:cNvSpPr>
          <p:nvPr/>
        </p:nvSpPr>
        <p:spPr>
          <a:xfrm>
            <a:off x="625262" y="1394596"/>
            <a:ext cx="3666308" cy="6009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3200" u="sng" dirty="0">
                <a:solidFill>
                  <a:schemeClr val="tx1">
                    <a:lumMod val="65000"/>
                    <a:lumOff val="35000"/>
                  </a:schemeClr>
                </a:solidFill>
              </a:rPr>
              <a:t>WH</a:t>
            </a:r>
            <a:r>
              <a:rPr lang="en-GB" sz="3200" dirty="0">
                <a:solidFill>
                  <a:schemeClr val="tx1">
                    <a:lumMod val="65000"/>
                    <a:lumOff val="35000"/>
                  </a:schemeClr>
                </a:solidFill>
              </a:rPr>
              <a:t>Y </a:t>
            </a:r>
            <a:r>
              <a:rPr lang="en-GB" sz="3200" dirty="0">
                <a:solidFill>
                  <a:schemeClr val="tx2">
                    <a:lumMod val="60000"/>
                    <a:lumOff val="40000"/>
                  </a:schemeClr>
                </a:solidFill>
              </a:rPr>
              <a:t>REMAL?</a:t>
            </a:r>
            <a:endParaRPr lang="en-GB" sz="3200" dirty="0"/>
          </a:p>
        </p:txBody>
      </p:sp>
      <p:sp>
        <p:nvSpPr>
          <p:cNvPr id="12" name="Title 1"/>
          <p:cNvSpPr txBox="1">
            <a:spLocks/>
          </p:cNvSpPr>
          <p:nvPr/>
        </p:nvSpPr>
        <p:spPr>
          <a:xfrm>
            <a:off x="3267818" y="5873940"/>
            <a:ext cx="3666308" cy="6596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sz="1800" dirty="0">
                <a:solidFill>
                  <a:schemeClr val="tx2">
                    <a:lumMod val="60000"/>
                    <a:lumOff val="40000"/>
                  </a:schemeClr>
                </a:solidFill>
              </a:rPr>
              <a:t>WE </a:t>
            </a:r>
            <a:r>
              <a:rPr lang="en-GB" sz="1800" dirty="0">
                <a:solidFill>
                  <a:srgbClr val="3A5068"/>
                </a:solidFill>
              </a:rPr>
              <a:t>ARE</a:t>
            </a:r>
            <a:r>
              <a:rPr lang="en-GB" sz="1800" dirty="0">
                <a:solidFill>
                  <a:schemeClr val="tx2">
                    <a:lumMod val="60000"/>
                    <a:lumOff val="40000"/>
                  </a:schemeClr>
                </a:solidFill>
              </a:rPr>
              <a:t> THE SOLUTION</a:t>
            </a:r>
          </a:p>
        </p:txBody>
      </p:sp>
      <p:pic>
        <p:nvPicPr>
          <p:cNvPr id="11" name="Picture 10">
            <a:extLst>
              <a:ext uri="{FF2B5EF4-FFF2-40B4-BE49-F238E27FC236}">
                <a16:creationId xmlns:a16="http://schemas.microsoft.com/office/drawing/2014/main" id="{908C04BE-8DAE-4C94-8F7B-4FED221E825A}"/>
              </a:ext>
            </a:extLst>
          </p:cNvPr>
          <p:cNvPicPr>
            <a:picLocks noChangeAspect="1"/>
          </p:cNvPicPr>
          <p:nvPr/>
        </p:nvPicPr>
        <p:blipFill>
          <a:blip r:embed="rId5"/>
          <a:stretch>
            <a:fillRect/>
          </a:stretch>
        </p:blipFill>
        <p:spPr>
          <a:xfrm>
            <a:off x="0" y="-6315"/>
            <a:ext cx="1524502" cy="771708"/>
          </a:xfrm>
          <a:prstGeom prst="rect">
            <a:avLst/>
          </a:prstGeom>
        </p:spPr>
      </p:pic>
    </p:spTree>
    <p:extLst>
      <p:ext uri="{BB962C8B-B14F-4D97-AF65-F5344CB8AC3E}">
        <p14:creationId xmlns:p14="http://schemas.microsoft.com/office/powerpoint/2010/main" val="16773252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F489EED-9CDD-41A3-8803-0EDF3270D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02322"/>
            <a:ext cx="5294716" cy="3653354"/>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6643174-C3D0-4F2D-8D53-5AE2AC535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555994"/>
            <a:ext cx="5294715" cy="3746011"/>
          </a:xfrm>
          <a:prstGeom prst="rect">
            <a:avLst/>
          </a:prstGeom>
        </p:spPr>
      </p:pic>
      <p:cxnSp>
        <p:nvCxnSpPr>
          <p:cNvPr id="9" name="Straight Connector 8">
            <a:extLst>
              <a:ext uri="{FF2B5EF4-FFF2-40B4-BE49-F238E27FC236}">
                <a16:creationId xmlns:a16="http://schemas.microsoft.com/office/drawing/2014/main" id="{0E4A0796-9E65-453D-8458-613C9748D3E4}"/>
              </a:ext>
            </a:extLst>
          </p:cNvPr>
          <p:cNvCxnSpPr/>
          <p:nvPr/>
        </p:nvCxnSpPr>
        <p:spPr>
          <a:xfrm>
            <a:off x="643467" y="1602322"/>
            <a:ext cx="52947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79BEF6-900B-4CFA-8156-5AA711657DE1}"/>
              </a:ext>
            </a:extLst>
          </p:cNvPr>
          <p:cNvCxnSpPr/>
          <p:nvPr/>
        </p:nvCxnSpPr>
        <p:spPr>
          <a:xfrm>
            <a:off x="643467" y="1602322"/>
            <a:ext cx="0" cy="3699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0CB411-7929-4458-B037-3C502F997922}"/>
              </a:ext>
            </a:extLst>
          </p:cNvPr>
          <p:cNvCxnSpPr/>
          <p:nvPr/>
        </p:nvCxnSpPr>
        <p:spPr>
          <a:xfrm>
            <a:off x="643467" y="5255676"/>
            <a:ext cx="52947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39687D0-F6C1-440B-B636-F7158233D78F}"/>
              </a:ext>
            </a:extLst>
          </p:cNvPr>
          <p:cNvCxnSpPr/>
          <p:nvPr/>
        </p:nvCxnSpPr>
        <p:spPr>
          <a:xfrm>
            <a:off x="5938183" y="1602322"/>
            <a:ext cx="0" cy="3653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6C2456-8D15-4C6D-8512-8EBEFD0B92C3}"/>
              </a:ext>
            </a:extLst>
          </p:cNvPr>
          <p:cNvCxnSpPr/>
          <p:nvPr/>
        </p:nvCxnSpPr>
        <p:spPr>
          <a:xfrm>
            <a:off x="6253817" y="1602322"/>
            <a:ext cx="51108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77207C-2706-4A37-ACF2-66C77E851B7A}"/>
              </a:ext>
            </a:extLst>
          </p:cNvPr>
          <p:cNvCxnSpPr/>
          <p:nvPr/>
        </p:nvCxnSpPr>
        <p:spPr>
          <a:xfrm>
            <a:off x="6253817" y="1602322"/>
            <a:ext cx="0" cy="3653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B0E185-B99A-4F57-AC8F-80F0A66F939C}"/>
              </a:ext>
            </a:extLst>
          </p:cNvPr>
          <p:cNvCxnSpPr/>
          <p:nvPr/>
        </p:nvCxnSpPr>
        <p:spPr>
          <a:xfrm>
            <a:off x="6253817" y="5255676"/>
            <a:ext cx="51108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CBFCF42-33A8-483F-90FE-F6AEB25A7CE0}"/>
              </a:ext>
            </a:extLst>
          </p:cNvPr>
          <p:cNvCxnSpPr/>
          <p:nvPr/>
        </p:nvCxnSpPr>
        <p:spPr>
          <a:xfrm>
            <a:off x="11364686" y="1602322"/>
            <a:ext cx="0" cy="3653354"/>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83DEB1B-1744-4A5E-9FB4-E84DEC78EBBF}"/>
              </a:ext>
            </a:extLst>
          </p:cNvPr>
          <p:cNvPicPr>
            <a:picLocks noChangeAspect="1"/>
          </p:cNvPicPr>
          <p:nvPr/>
        </p:nvPicPr>
        <p:blipFill>
          <a:blip r:embed="rId4"/>
          <a:stretch>
            <a:fillRect/>
          </a:stretch>
        </p:blipFill>
        <p:spPr>
          <a:xfrm>
            <a:off x="559837" y="486283"/>
            <a:ext cx="1524502" cy="771708"/>
          </a:xfrm>
          <a:prstGeom prst="rect">
            <a:avLst/>
          </a:prstGeom>
        </p:spPr>
      </p:pic>
      <p:cxnSp>
        <p:nvCxnSpPr>
          <p:cNvPr id="33" name="Straight Connector 32">
            <a:extLst>
              <a:ext uri="{FF2B5EF4-FFF2-40B4-BE49-F238E27FC236}">
                <a16:creationId xmlns:a16="http://schemas.microsoft.com/office/drawing/2014/main" id="{F36EACDA-66AE-4A81-B96C-D6D5370055D9}"/>
              </a:ext>
            </a:extLst>
          </p:cNvPr>
          <p:cNvCxnSpPr/>
          <p:nvPr/>
        </p:nvCxnSpPr>
        <p:spPr>
          <a:xfrm>
            <a:off x="477012" y="1315616"/>
            <a:ext cx="25087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06F2D4-A5AC-414B-B23B-9242B5B52941}"/>
              </a:ext>
            </a:extLst>
          </p:cNvPr>
          <p:cNvCxnSpPr/>
          <p:nvPr/>
        </p:nvCxnSpPr>
        <p:spPr>
          <a:xfrm>
            <a:off x="1194318" y="1408922"/>
            <a:ext cx="29204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D2B6CF-57DD-48D5-8CC0-C34D4FCF5B65}"/>
              </a:ext>
            </a:extLst>
          </p:cNvPr>
          <p:cNvCxnSpPr/>
          <p:nvPr/>
        </p:nvCxnSpPr>
        <p:spPr>
          <a:xfrm>
            <a:off x="9206204" y="5554825"/>
            <a:ext cx="25087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067C4D3-5D8C-4BC9-AC61-83720DFFF284}"/>
              </a:ext>
            </a:extLst>
          </p:cNvPr>
          <p:cNvCxnSpPr/>
          <p:nvPr/>
        </p:nvCxnSpPr>
        <p:spPr>
          <a:xfrm>
            <a:off x="8710874" y="5651241"/>
            <a:ext cx="25087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523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1421</Words>
  <Application>Microsoft Office PowerPoint</Application>
  <PresentationFormat>Widescreen</PresentationFormat>
  <Paragraphs>368</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Century Gothic</vt:lpstr>
      <vt:lpstr>Wingdings</vt:lpstr>
      <vt:lpstr>Office Theme</vt:lpstr>
      <vt:lpstr>PowerPoint Presentation</vt:lpstr>
      <vt:lpstr>PowerPoint Presentation</vt:lpstr>
      <vt:lpstr>PowerPoint Presentation</vt:lpstr>
      <vt:lpstr>PowerPoint Presentation</vt:lpstr>
      <vt:lpstr>PowerPoint Presentation</vt:lpstr>
      <vt:lpstr>REMAL IN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Emanuela Ungureanu</dc:creator>
  <cp:lastModifiedBy>Ayman Aziz</cp:lastModifiedBy>
  <cp:revision>21</cp:revision>
  <dcterms:created xsi:type="dcterms:W3CDTF">2019-04-29T12:52:14Z</dcterms:created>
  <dcterms:modified xsi:type="dcterms:W3CDTF">2019-05-04T10:18:59Z</dcterms:modified>
</cp:coreProperties>
</file>